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86" r:id="rId4"/>
    <p:sldId id="282" r:id="rId5"/>
    <p:sldId id="260" r:id="rId6"/>
    <p:sldId id="287" r:id="rId7"/>
    <p:sldId id="288" r:id="rId8"/>
    <p:sldId id="289" r:id="rId9"/>
    <p:sldId id="290" r:id="rId10"/>
    <p:sldId id="291" r:id="rId11"/>
    <p:sldId id="293" r:id="rId12"/>
    <p:sldId id="294" r:id="rId13"/>
    <p:sldId id="295" r:id="rId14"/>
    <p:sldId id="296" r:id="rId15"/>
    <p:sldId id="297" r:id="rId16"/>
    <p:sldId id="298" r:id="rId17"/>
    <p:sldId id="299" r:id="rId18"/>
    <p:sldId id="300" r:id="rId19"/>
    <p:sldId id="274" r:id="rId20"/>
    <p:sldId id="284" r:id="rId21"/>
    <p:sldId id="30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forms.gle/fQWRE7Zait7gc9GM8"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4585871"/>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6. Material handling:</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There is proper system to moving material from One store to another / One dept. to another dept.</a:t>
            </a:r>
          </a:p>
          <a:p>
            <a:pPr marL="0" lvl="2">
              <a:buFont typeface="Wingdings" pitchFamily="2" charset="2"/>
              <a:buChar char="Ø"/>
            </a:pPr>
            <a:r>
              <a:rPr lang="en-US" sz="2800" dirty="0" smtClean="0">
                <a:solidFill>
                  <a:schemeClr val="bg1"/>
                </a:solidFill>
                <a:latin typeface="Aharoni" pitchFamily="2" charset="-79"/>
                <a:cs typeface="Aharoni" pitchFamily="2" charset="-79"/>
              </a:rPr>
              <a:t>There is techniques or equipments which are  easy to movement or handling the material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501675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7. Warehousing:- </a:t>
            </a:r>
          </a:p>
          <a:p>
            <a:pPr marL="0" lvl="2">
              <a:buFont typeface="Wingdings" pitchFamily="2" charset="2"/>
              <a:buChar char="Ø"/>
            </a:pPr>
            <a:r>
              <a:rPr lang="en-US" sz="2800" dirty="0" smtClean="0">
                <a:solidFill>
                  <a:schemeClr val="bg1"/>
                </a:solidFill>
                <a:latin typeface="Aharoni" pitchFamily="2" charset="-79"/>
                <a:cs typeface="Aharoni" pitchFamily="2" charset="-79"/>
              </a:rPr>
              <a:t>It is also called as Store room or </a:t>
            </a:r>
            <a:r>
              <a:rPr lang="en-US" sz="2800" dirty="0" err="1" smtClean="0">
                <a:solidFill>
                  <a:schemeClr val="bg1"/>
                </a:solidFill>
                <a:latin typeface="Aharoni" pitchFamily="2" charset="-79"/>
                <a:cs typeface="Aharoni" pitchFamily="2" charset="-79"/>
              </a:rPr>
              <a:t>Godown</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The basic purpose of store material in the warehouse till demand create in the Market.</a:t>
            </a:r>
          </a:p>
          <a:p>
            <a:pPr marL="0" lvl="2">
              <a:buFont typeface="Wingdings" pitchFamily="2" charset="2"/>
              <a:buChar char="Ø"/>
            </a:pPr>
            <a:r>
              <a:rPr lang="en-US" sz="2800" dirty="0" smtClean="0">
                <a:solidFill>
                  <a:schemeClr val="bg1"/>
                </a:solidFill>
                <a:latin typeface="Aharoni" pitchFamily="2" charset="-79"/>
                <a:cs typeface="Aharoni" pitchFamily="2" charset="-79"/>
              </a:rPr>
              <a:t>It is created Time Utility</a:t>
            </a:r>
            <a:r>
              <a:rPr lang="en-US" sz="2800" dirty="0" smtClean="0">
                <a:solidFill>
                  <a:srgbClr val="FFFF00"/>
                </a:solidFill>
                <a:latin typeface="Aharoni" pitchFamily="2" charset="-79"/>
                <a:cs typeface="Aharoni" pitchFamily="2" charset="-79"/>
              </a:rPr>
              <a:t> </a:t>
            </a:r>
          </a:p>
          <a:p>
            <a:pPr marL="0" lvl="2"/>
            <a:r>
              <a:rPr lang="en-US" sz="2800" dirty="0" smtClean="0">
                <a:solidFill>
                  <a:srgbClr val="FFFF00"/>
                </a:solidFill>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3724096"/>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8. Receiving :</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It is system to receive material and inspected .</a:t>
            </a:r>
          </a:p>
          <a:p>
            <a:pPr marL="0" lvl="2">
              <a:buFont typeface="Wingdings" pitchFamily="2" charset="2"/>
              <a:buChar char="Ø"/>
            </a:pPr>
            <a:r>
              <a:rPr lang="en-US" sz="2800" dirty="0" smtClean="0">
                <a:solidFill>
                  <a:schemeClr val="bg1"/>
                </a:solidFill>
                <a:latin typeface="Aharoni" pitchFamily="2" charset="-79"/>
                <a:cs typeface="Aharoni" pitchFamily="2" charset="-79"/>
              </a:rPr>
              <a:t>It is system to store material in warehouse and keep proper record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4154984"/>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9. Insurance :</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To cover the risk of materials during the transport </a:t>
            </a:r>
          </a:p>
          <a:p>
            <a:pPr marL="0" lvl="2">
              <a:buFont typeface="Wingdings" pitchFamily="2" charset="2"/>
              <a:buChar char="Ø"/>
            </a:pPr>
            <a:r>
              <a:rPr lang="en-US" sz="2800" dirty="0" smtClean="0">
                <a:solidFill>
                  <a:schemeClr val="bg1"/>
                </a:solidFill>
                <a:latin typeface="Aharoni" pitchFamily="2" charset="-79"/>
                <a:cs typeface="Aharoni" pitchFamily="2" charset="-79"/>
              </a:rPr>
              <a:t>To cover the risk of materials from Theft/  Stolen/ fire / spoilage/ other things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544764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10. Storing :</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It means store the material in warehouse after the proper inspection as per the purchase order</a:t>
            </a:r>
          </a:p>
          <a:p>
            <a:pPr marL="0" lvl="2">
              <a:buFont typeface="Wingdings" pitchFamily="2" charset="2"/>
              <a:buChar char="Ø"/>
            </a:pPr>
            <a:r>
              <a:rPr lang="en-US" sz="2800" dirty="0" smtClean="0">
                <a:solidFill>
                  <a:schemeClr val="bg1"/>
                </a:solidFill>
                <a:latin typeface="Aharoni" pitchFamily="2" charset="-79"/>
                <a:cs typeface="Aharoni" pitchFamily="2" charset="-79"/>
              </a:rPr>
              <a:t>It means to arrange materials as per the LIFO/FIFO methods as per the natures of materials.</a:t>
            </a:r>
          </a:p>
          <a:p>
            <a:pPr marL="0" lvl="2">
              <a:buFont typeface="Wingdings" pitchFamily="2" charset="2"/>
              <a:buChar char="Ø"/>
            </a:pPr>
            <a:r>
              <a:rPr lang="en-US" sz="2800" dirty="0" smtClean="0">
                <a:solidFill>
                  <a:schemeClr val="bg1"/>
                </a:solidFill>
                <a:latin typeface="Aharoni" pitchFamily="2" charset="-79"/>
                <a:cs typeface="Aharoni" pitchFamily="2" charset="-79"/>
              </a:rPr>
              <a:t>It is also record of quantities of materials available in the store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6309420"/>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11. Transport :</a:t>
            </a:r>
            <a:r>
              <a:rPr lang="en-US" sz="2800" dirty="0" smtClean="0">
                <a:solidFill>
                  <a:schemeClr val="bg1"/>
                </a:solidFill>
                <a:latin typeface="Aharoni" pitchFamily="2" charset="-79"/>
                <a:cs typeface="Aharoni" pitchFamily="2" charset="-79"/>
              </a:rPr>
              <a:t>-</a:t>
            </a:r>
          </a:p>
          <a:p>
            <a:pPr marL="0" lvl="2"/>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It involves basic two cost of transport </a:t>
            </a:r>
          </a:p>
          <a:p>
            <a:pPr marL="514350" lvl="2" indent="-514350">
              <a:buAutoNum type="arabicPeriod"/>
            </a:pPr>
            <a:r>
              <a:rPr lang="en-US" sz="2800" dirty="0" smtClean="0">
                <a:solidFill>
                  <a:schemeClr val="bg1"/>
                </a:solidFill>
                <a:latin typeface="Aharoni" pitchFamily="2" charset="-79"/>
                <a:cs typeface="Aharoni" pitchFamily="2" charset="-79"/>
              </a:rPr>
              <a:t>Transport charges / cost</a:t>
            </a:r>
          </a:p>
          <a:p>
            <a:pPr marL="514350" lvl="2" indent="-514350">
              <a:buAutoNum type="arabicPeriod"/>
            </a:pPr>
            <a:r>
              <a:rPr lang="en-US" sz="2800" dirty="0" smtClean="0">
                <a:solidFill>
                  <a:schemeClr val="bg1"/>
                </a:solidFill>
                <a:latin typeface="Aharoni" pitchFamily="2" charset="-79"/>
                <a:cs typeface="Aharoni" pitchFamily="2" charset="-79"/>
              </a:rPr>
              <a:t>freight and octroi, Toll Charges/ miscellaneous  expenses</a:t>
            </a:r>
          </a:p>
          <a:p>
            <a:pPr marL="514350" lvl="2" indent="-514350">
              <a:buAutoNum type="arabicPeriod"/>
            </a:pPr>
            <a:r>
              <a:rPr lang="en-US" sz="2800" dirty="0" smtClean="0">
                <a:solidFill>
                  <a:schemeClr val="bg1"/>
                </a:solidFill>
                <a:latin typeface="Aharoni" pitchFamily="2" charset="-79"/>
                <a:cs typeface="Aharoni" pitchFamily="2" charset="-79"/>
              </a:rPr>
              <a:t>Various Type of transport </a:t>
            </a:r>
          </a:p>
          <a:p>
            <a:pPr marL="514350" lvl="2" indent="-514350">
              <a:buAutoNum type="arabicPeriod"/>
            </a:pPr>
            <a:r>
              <a:rPr lang="en-US" sz="2800" dirty="0" smtClean="0">
                <a:solidFill>
                  <a:schemeClr val="bg1"/>
                </a:solidFill>
                <a:latin typeface="Aharoni" pitchFamily="2" charset="-79"/>
                <a:cs typeface="Aharoni" pitchFamily="2" charset="-79"/>
              </a:rPr>
              <a:t>Railway</a:t>
            </a:r>
          </a:p>
          <a:p>
            <a:pPr marL="514350" lvl="2" indent="-514350">
              <a:buAutoNum type="arabicPeriod"/>
            </a:pPr>
            <a:r>
              <a:rPr lang="en-US" sz="2800" dirty="0" smtClean="0">
                <a:solidFill>
                  <a:schemeClr val="bg1"/>
                </a:solidFill>
                <a:latin typeface="Aharoni" pitchFamily="2" charset="-79"/>
                <a:cs typeface="Aharoni" pitchFamily="2" charset="-79"/>
              </a:rPr>
              <a:t>Road Transport</a:t>
            </a:r>
          </a:p>
          <a:p>
            <a:pPr marL="514350" lvl="2" indent="-514350">
              <a:buAutoNum type="arabicPeriod"/>
            </a:pPr>
            <a:r>
              <a:rPr lang="en-US" sz="2800" dirty="0" smtClean="0">
                <a:solidFill>
                  <a:schemeClr val="bg1"/>
                </a:solidFill>
                <a:latin typeface="Aharoni" pitchFamily="2" charset="-79"/>
                <a:cs typeface="Aharoni" pitchFamily="2" charset="-79"/>
              </a:rPr>
              <a:t>Water Transport</a:t>
            </a:r>
          </a:p>
          <a:p>
            <a:pPr marL="514350" lvl="2" indent="-514350">
              <a:buAutoNum type="arabicPeriod"/>
            </a:pPr>
            <a:r>
              <a:rPr lang="en-US" sz="2800" dirty="0" smtClean="0">
                <a:solidFill>
                  <a:schemeClr val="bg1"/>
                </a:solidFill>
                <a:latin typeface="Aharoni" pitchFamily="2" charset="-79"/>
                <a:cs typeface="Aharoni" pitchFamily="2" charset="-79"/>
              </a:rPr>
              <a:t>Air transport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4154984"/>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12. Quality control :</a:t>
            </a:r>
            <a:r>
              <a:rPr lang="en-US" sz="2800" dirty="0" smtClean="0">
                <a:solidFill>
                  <a:schemeClr val="bg1"/>
                </a:solidFill>
                <a:latin typeface="Aharoni" pitchFamily="2" charset="-79"/>
                <a:cs typeface="Aharoni" pitchFamily="2" charset="-79"/>
              </a:rPr>
              <a:t>-</a:t>
            </a:r>
          </a:p>
          <a:p>
            <a:pPr marL="0" lvl="2"/>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It is focused on to maintain the quality of raw materials so that final product quality is also best as per the requirement of customers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5878532"/>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13. Disposal of Scrap and Surplus :</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It is one of ancillary function of Material management </a:t>
            </a:r>
          </a:p>
          <a:p>
            <a:pPr marL="0" lvl="2">
              <a:buFont typeface="Wingdings" pitchFamily="2" charset="2"/>
              <a:buChar char="Ø"/>
            </a:pPr>
            <a:r>
              <a:rPr lang="en-US" sz="2800" dirty="0" smtClean="0">
                <a:solidFill>
                  <a:schemeClr val="bg1"/>
                </a:solidFill>
                <a:latin typeface="Aharoni" pitchFamily="2" charset="-79"/>
                <a:cs typeface="Aharoni" pitchFamily="2" charset="-79"/>
              </a:rPr>
              <a:t>Some of the amount or money recovered from selling Scrap and Surplus </a:t>
            </a: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pPr marL="0" lvl="2">
              <a:buFont typeface="Wingdings" pitchFamily="2" charset="2"/>
              <a:buChar char="Ø"/>
            </a:pPr>
            <a:r>
              <a:rPr lang="en-US" sz="2800" dirty="0" smtClean="0">
                <a:solidFill>
                  <a:schemeClr val="bg1"/>
                </a:solidFill>
                <a:latin typeface="Aharoni" pitchFamily="2" charset="-79"/>
                <a:cs typeface="Aharoni" pitchFamily="2" charset="-79"/>
              </a:rPr>
              <a:t>For example:- Sugarcane—Sugar-           </a:t>
            </a:r>
          </a:p>
          <a:p>
            <a:pPr marL="0" lvl="2">
              <a:buFont typeface="Wingdings" pitchFamily="2" charset="2"/>
              <a:buChar char="Ø"/>
            </a:pPr>
            <a:r>
              <a:rPr lang="en-US" sz="2800" dirty="0" smtClean="0">
                <a:solidFill>
                  <a:schemeClr val="bg1"/>
                </a:solidFill>
                <a:latin typeface="Aharoni" pitchFamily="2" charset="-79"/>
                <a:cs typeface="Aharoni" pitchFamily="2" charset="-79"/>
              </a:rPr>
              <a:t>          </a:t>
            </a:r>
            <a:r>
              <a:rPr lang="en-US" sz="2800" dirty="0" err="1" smtClean="0">
                <a:solidFill>
                  <a:schemeClr val="bg1"/>
                </a:solidFill>
                <a:latin typeface="Aharoni" pitchFamily="2" charset="-79"/>
                <a:cs typeface="Aharoni" pitchFamily="2" charset="-79"/>
              </a:rPr>
              <a:t>Jaggery</a:t>
            </a:r>
            <a:r>
              <a:rPr lang="en-US" sz="2800" dirty="0" smtClean="0">
                <a:solidFill>
                  <a:schemeClr val="bg1"/>
                </a:solidFill>
                <a:latin typeface="Aharoni" pitchFamily="2" charset="-79"/>
                <a:cs typeface="Aharoni" pitchFamily="2" charset="-79"/>
              </a:rPr>
              <a:t>- Alcohol- </a:t>
            </a:r>
            <a:r>
              <a:rPr lang="en-US" sz="2800" dirty="0" err="1" smtClean="0">
                <a:solidFill>
                  <a:schemeClr val="bg1"/>
                </a:solidFill>
                <a:latin typeface="Aharoni" pitchFamily="2" charset="-79"/>
                <a:cs typeface="Aharoni" pitchFamily="2" charset="-79"/>
              </a:rPr>
              <a:t>Thermocol</a:t>
            </a:r>
            <a:r>
              <a:rPr lang="en-US" sz="2800" dirty="0" smtClean="0">
                <a:solidFill>
                  <a:schemeClr val="bg1"/>
                </a:solidFill>
                <a:latin typeface="Aharoni" pitchFamily="2" charset="-79"/>
                <a:cs typeface="Aharoni" pitchFamily="2" charset="-79"/>
              </a:rPr>
              <a:t> </a:t>
            </a:r>
          </a:p>
          <a:p>
            <a:pPr marL="0" lvl="2"/>
            <a:r>
              <a:rPr lang="en-US" sz="2800" dirty="0" smtClean="0">
                <a:solidFill>
                  <a:schemeClr val="bg1"/>
                </a:solidFill>
                <a:latin typeface="Aharoni" pitchFamily="2" charset="-79"/>
                <a:cs typeface="Aharoni" pitchFamily="2" charset="-79"/>
              </a:rPr>
              <a:t>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1295400" y="1524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Scope of Material Management </a:t>
            </a:r>
            <a:endParaRPr lang="en-US" b="1" dirty="0">
              <a:solidFill>
                <a:schemeClr val="bg1"/>
              </a:solidFill>
            </a:endParaRPr>
          </a:p>
        </p:txBody>
      </p:sp>
      <p:sp>
        <p:nvSpPr>
          <p:cNvPr id="7" name="TextBox 6"/>
          <p:cNvSpPr txBox="1"/>
          <p:nvPr/>
        </p:nvSpPr>
        <p:spPr>
          <a:xfrm>
            <a:off x="2133600" y="685800"/>
            <a:ext cx="52578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P3 C2 M.....wrist ...</a:t>
            </a:r>
            <a:r>
              <a:rPr lang="en-US" b="1" dirty="0" err="1" smtClean="0">
                <a:solidFill>
                  <a:schemeClr val="bg1"/>
                </a:solidFill>
              </a:rPr>
              <a:t>qd</a:t>
            </a:r>
            <a:endParaRPr lang="en-US" b="1" dirty="0" smtClean="0">
              <a:solidFill>
                <a:schemeClr val="bg1"/>
              </a:solidFill>
            </a:endParaRPr>
          </a:p>
          <a:p>
            <a:endParaRPr lang="en-US" b="1" dirty="0">
              <a:solidFill>
                <a:schemeClr val="bg1"/>
              </a:solidFill>
            </a:endParaRPr>
          </a:p>
        </p:txBody>
      </p:sp>
      <p:sp>
        <p:nvSpPr>
          <p:cNvPr id="11" name="TextBox 10"/>
          <p:cNvSpPr txBox="1"/>
          <p:nvPr/>
        </p:nvSpPr>
        <p:spPr>
          <a:xfrm>
            <a:off x="304800" y="1524000"/>
            <a:ext cx="8305800" cy="523220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smtClean="0">
              <a:solidFill>
                <a:schemeClr val="bg1"/>
              </a:solidFill>
            </a:endParaRPr>
          </a:p>
          <a:p>
            <a:pPr marL="1257300" lvl="2" indent="-342900">
              <a:buFont typeface="+mj-lt"/>
              <a:buAutoNum type="arabicParenR"/>
            </a:pPr>
            <a:r>
              <a:rPr lang="en-US" b="1" dirty="0" smtClean="0"/>
              <a:t>Purchasing</a:t>
            </a:r>
            <a:endParaRPr lang="en-US" sz="2000" b="1" dirty="0" smtClean="0"/>
          </a:p>
          <a:p>
            <a:pPr marL="1257300" lvl="2" indent="-342900">
              <a:buFont typeface="+mj-lt"/>
              <a:buAutoNum type="arabicParenR"/>
            </a:pPr>
            <a:r>
              <a:rPr lang="en-US" b="1" dirty="0" smtClean="0"/>
              <a:t>Production planning and control                                                 P3  </a:t>
            </a:r>
            <a:endParaRPr lang="en-US" sz="1600" dirty="0" smtClean="0"/>
          </a:p>
          <a:p>
            <a:pPr marL="1257300" lvl="2" indent="-342900">
              <a:buFont typeface="+mj-lt"/>
              <a:buAutoNum type="arabicParenR"/>
            </a:pPr>
            <a:r>
              <a:rPr lang="en-US" b="1" dirty="0" smtClean="0"/>
              <a:t>Packing and Packaging</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Customs                                                                                            C2</a:t>
            </a:r>
            <a:endParaRPr lang="en-US" sz="1600" dirty="0" smtClean="0"/>
          </a:p>
          <a:p>
            <a:pPr marL="1257300" lvl="2" indent="-342900">
              <a:buFont typeface="+mj-lt"/>
              <a:buAutoNum type="arabicParenR"/>
            </a:pPr>
            <a:r>
              <a:rPr lang="en-US" b="1" dirty="0" smtClean="0"/>
              <a:t>Customer service</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Material handling                                                                            M</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Warehousing</a:t>
            </a:r>
            <a:endParaRPr lang="en-US" sz="1600" dirty="0" smtClean="0"/>
          </a:p>
          <a:p>
            <a:pPr marL="1257300" lvl="2" indent="-342900">
              <a:buFont typeface="+mj-lt"/>
              <a:buAutoNum type="arabicParenR"/>
            </a:pPr>
            <a:r>
              <a:rPr lang="en-US" b="1" dirty="0" smtClean="0"/>
              <a:t>Receiving</a:t>
            </a:r>
            <a:endParaRPr lang="en-US" sz="1600" dirty="0" smtClean="0"/>
          </a:p>
          <a:p>
            <a:pPr marL="1257300" lvl="2" indent="-342900">
              <a:buFont typeface="+mj-lt"/>
              <a:buAutoNum type="arabicParenR"/>
            </a:pPr>
            <a:r>
              <a:rPr lang="en-US" b="1" dirty="0" smtClean="0"/>
              <a:t>Insurance                                                                                            WRIST </a:t>
            </a:r>
          </a:p>
          <a:p>
            <a:pPr marL="1257300" lvl="2" indent="-342900">
              <a:buFont typeface="+mj-lt"/>
              <a:buAutoNum type="arabicParenR"/>
            </a:pPr>
            <a:r>
              <a:rPr lang="en-US" b="1" dirty="0" smtClean="0"/>
              <a:t>Storing </a:t>
            </a:r>
          </a:p>
          <a:p>
            <a:pPr marL="1257300" lvl="2" indent="-342900">
              <a:buFont typeface="+mj-lt"/>
              <a:buAutoNum type="arabicParenR"/>
            </a:pPr>
            <a:r>
              <a:rPr lang="en-US" b="1" dirty="0" smtClean="0"/>
              <a:t>Transport</a:t>
            </a:r>
          </a:p>
          <a:p>
            <a:pPr marL="1257300" lvl="2" indent="-342900">
              <a:buFont typeface="+mj-lt"/>
              <a:buAutoNum type="arabicParenR"/>
            </a:pPr>
            <a:endParaRPr lang="en-US" b="1" dirty="0" smtClean="0"/>
          </a:p>
          <a:p>
            <a:pPr marL="1257300" lvl="2" indent="-342900">
              <a:buFont typeface="+mj-lt"/>
              <a:buAutoNum type="arabicParenR"/>
            </a:pPr>
            <a:r>
              <a:rPr lang="en-US" b="1" dirty="0" smtClean="0"/>
              <a:t> Quality control                                                                              QD </a:t>
            </a:r>
          </a:p>
          <a:p>
            <a:pPr marL="1257300" lvl="2" indent="-342900">
              <a:buFont typeface="+mj-lt"/>
              <a:buAutoNum type="arabicParenR"/>
            </a:pPr>
            <a:r>
              <a:rPr lang="en-US" b="1" dirty="0" smtClean="0"/>
              <a:t>Disposal of Scrap and Surplus</a:t>
            </a:r>
            <a:r>
              <a:rPr lang="en-US" dirty="0" smtClean="0">
                <a:solidFill>
                  <a:schemeClr val="bg1"/>
                </a:solidFill>
              </a:rPr>
              <a:t> </a:t>
            </a:r>
          </a:p>
          <a:p>
            <a:pPr marL="1257300" lvl="2" indent="-342900">
              <a:buFont typeface="+mj-lt"/>
              <a:buAutoNum type="arabicParenR"/>
            </a:pPr>
            <a:endParaRPr lang="en-US" sz="1600" dirty="0" smtClean="0">
              <a:solidFill>
                <a:schemeClr val="bg1"/>
              </a:solidFill>
            </a:endParaRPr>
          </a:p>
        </p:txBody>
      </p:sp>
      <p:sp>
        <p:nvSpPr>
          <p:cNvPr id="12" name="Right Brace 11"/>
          <p:cNvSpPr/>
          <p:nvPr/>
        </p:nvSpPr>
        <p:spPr>
          <a:xfrm>
            <a:off x="4876800" y="19812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3" name="Right Brace 12"/>
          <p:cNvSpPr/>
          <p:nvPr/>
        </p:nvSpPr>
        <p:spPr>
          <a:xfrm>
            <a:off x="5029200" y="28194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4" name="Right Brace 13"/>
          <p:cNvSpPr/>
          <p:nvPr/>
        </p:nvSpPr>
        <p:spPr>
          <a:xfrm>
            <a:off x="4953000" y="4495800"/>
            <a:ext cx="2286000" cy="8382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5" name="Right Brace 14"/>
          <p:cNvSpPr/>
          <p:nvPr/>
        </p:nvSpPr>
        <p:spPr>
          <a:xfrm>
            <a:off x="5029200" y="58674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cxnSp>
        <p:nvCxnSpPr>
          <p:cNvPr id="17" name="Straight Arrow Connector 16"/>
          <p:cNvCxnSpPr/>
          <p:nvPr/>
        </p:nvCxnSpPr>
        <p:spPr>
          <a:xfrm>
            <a:off x="3429000" y="3886200"/>
            <a:ext cx="3733800" cy="1588"/>
          </a:xfrm>
          <a:prstGeom prst="straightConnector1">
            <a:avLst/>
          </a:prstGeom>
          <a:ln>
            <a:solidFill>
              <a:schemeClr val="bg1"/>
            </a:solidFill>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7">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Q.1 :-</a:t>
            </a:r>
            <a:r>
              <a:rPr lang="en-US" b="1" dirty="0" smtClean="0"/>
              <a:t> Meaning, Definition and  Explain the scope of Material management  </a:t>
            </a:r>
            <a:endParaRPr lang="en-US" sz="1600" dirty="0" smtClean="0"/>
          </a:p>
          <a:p>
            <a:r>
              <a:rPr lang="en-US" b="1" dirty="0" smtClean="0"/>
              <a:t>  </a:t>
            </a:r>
            <a:endParaRPr lang="en-US" sz="2000" dirty="0"/>
          </a:p>
        </p:txBody>
      </p:sp>
      <p:sp>
        <p:nvSpPr>
          <p:cNvPr id="4" name="TextBox 3"/>
          <p:cNvSpPr txBox="1"/>
          <p:nvPr/>
        </p:nvSpPr>
        <p:spPr>
          <a:xfrm>
            <a:off x="228600" y="1447800"/>
            <a:ext cx="8458200" cy="4893647"/>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Material means all commodities are used for the production purpose. It consists of Raw Materials, factory supplies such as oil, grease, component parts, etc. These are collectively described as Store and normally stored in store room.</a:t>
            </a:r>
          </a:p>
          <a:p>
            <a:r>
              <a:rPr lang="en-US" sz="2400" dirty="0" smtClean="0">
                <a:solidFill>
                  <a:schemeClr val="bg1"/>
                </a:solidFill>
                <a:latin typeface="Aharoni" pitchFamily="2" charset="-79"/>
                <a:cs typeface="Aharoni" pitchFamily="2" charset="-79"/>
              </a:rPr>
              <a:t>(Commodities-RM,OIL,-STORE)</a:t>
            </a:r>
          </a:p>
          <a:p>
            <a:r>
              <a:rPr lang="en-US" sz="2400" dirty="0" smtClean="0">
                <a:solidFill>
                  <a:schemeClr val="bg1"/>
                </a:solidFill>
                <a:latin typeface="Aharoni" pitchFamily="2" charset="-79"/>
                <a:cs typeface="Aharoni" pitchFamily="2" charset="-79"/>
              </a:rPr>
              <a:t> </a:t>
            </a:r>
          </a:p>
          <a:p>
            <a:r>
              <a:rPr lang="en-US" sz="2400" dirty="0" smtClean="0">
                <a:solidFill>
                  <a:schemeClr val="bg1"/>
                </a:solidFill>
                <a:latin typeface="Aharoni" pitchFamily="2" charset="-79"/>
                <a:cs typeface="Aharoni" pitchFamily="2" charset="-79"/>
              </a:rPr>
              <a:t>The cost of raw materials ranges from 50% to 85% in the factory. 1/3 total assets of the company is in the form of material management.</a:t>
            </a:r>
          </a:p>
          <a:p>
            <a:r>
              <a:rPr lang="en-US" sz="2400" dirty="0" smtClean="0">
                <a:solidFill>
                  <a:schemeClr val="bg1"/>
                </a:solidFill>
                <a:latin typeface="Aharoni" pitchFamily="2" charset="-79"/>
                <a:cs typeface="Aharoni" pitchFamily="2" charset="-79"/>
              </a:rPr>
              <a:t>Sugar Industry-  Sugarcane	Raw material</a:t>
            </a:r>
          </a:p>
          <a:p>
            <a:r>
              <a:rPr lang="en-US" sz="2400" dirty="0" smtClean="0">
                <a:solidFill>
                  <a:schemeClr val="bg1"/>
                </a:solidFill>
                <a:latin typeface="Aharoni" pitchFamily="2" charset="-79"/>
                <a:cs typeface="Aharoni" pitchFamily="2" charset="-79"/>
              </a:rPr>
              <a:t>Petrol Industry – Crude oil	Raw material</a:t>
            </a: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dirty="0" smtClean="0">
                <a:hlinkClick r:id="rId3"/>
              </a:rPr>
              <a:t>https://forms.gle/fQWRE7Zait7gc9GM8</a:t>
            </a:r>
            <a:endParaRPr lang="en-US" sz="3600" dirty="0" smtClean="0"/>
          </a:p>
          <a:p>
            <a:endParaRPr lang="en-US" sz="3600" dirty="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76200"/>
            <a:ext cx="9144000" cy="6856885"/>
          </a:xfrm>
        </p:spPr>
      </p:pic>
      <p:sp>
        <p:nvSpPr>
          <p:cNvPr id="6" name="TextBox 5"/>
          <p:cNvSpPr txBox="1"/>
          <p:nvPr/>
        </p:nvSpPr>
        <p:spPr>
          <a:xfrm>
            <a:off x="1295400" y="3810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Objectives of Material Management </a:t>
            </a:r>
            <a:endParaRPr lang="en-US" b="1" dirty="0">
              <a:solidFill>
                <a:schemeClr val="bg1"/>
              </a:solidFill>
            </a:endParaRPr>
          </a:p>
        </p:txBody>
      </p:sp>
      <p:sp>
        <p:nvSpPr>
          <p:cNvPr id="7" name="TextBox 6"/>
          <p:cNvSpPr txBox="1"/>
          <p:nvPr/>
        </p:nvSpPr>
        <p:spPr>
          <a:xfrm>
            <a:off x="2133600" y="1143000"/>
            <a:ext cx="52578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a:t>
            </a:r>
            <a:r>
              <a:rPr lang="en-US" b="1" dirty="0" smtClean="0"/>
              <a:t>OM. EPIF</a:t>
            </a:r>
            <a:r>
              <a:rPr lang="en-US" b="1" dirty="0" smtClean="0">
                <a:solidFill>
                  <a:schemeClr val="bg1"/>
                </a:solidFill>
              </a:rPr>
              <a:t>)</a:t>
            </a:r>
            <a:endParaRPr lang="en-US" b="1" dirty="0">
              <a:solidFill>
                <a:schemeClr val="bg1"/>
              </a:solidFill>
            </a:endParaRPr>
          </a:p>
        </p:txBody>
      </p:sp>
      <p:sp>
        <p:nvSpPr>
          <p:cNvPr id="19" name="TextBox 18"/>
          <p:cNvSpPr txBox="1"/>
          <p:nvPr/>
        </p:nvSpPr>
        <p:spPr>
          <a:xfrm>
            <a:off x="685800" y="19050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1. O</a:t>
            </a:r>
            <a:r>
              <a:rPr lang="en-US" dirty="0" smtClean="0"/>
              <a:t>ptimum stocking :-                      No under stocking and NO over stocking </a:t>
            </a:r>
            <a:endParaRPr lang="en-US" sz="1600" dirty="0" smtClean="0"/>
          </a:p>
        </p:txBody>
      </p:sp>
      <p:sp>
        <p:nvSpPr>
          <p:cNvPr id="21" name="TextBox 20"/>
          <p:cNvSpPr txBox="1"/>
          <p:nvPr/>
        </p:nvSpPr>
        <p:spPr>
          <a:xfrm>
            <a:off x="609600" y="25146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2. M</a:t>
            </a:r>
            <a:r>
              <a:rPr lang="en-US" dirty="0" smtClean="0"/>
              <a:t>inimize wastage :-                      Save wastage, No theft or loss of materials</a:t>
            </a:r>
          </a:p>
        </p:txBody>
      </p:sp>
      <p:sp>
        <p:nvSpPr>
          <p:cNvPr id="22" name="TextBox 21"/>
          <p:cNvSpPr txBox="1"/>
          <p:nvPr/>
        </p:nvSpPr>
        <p:spPr>
          <a:xfrm>
            <a:off x="609600" y="3124200"/>
            <a:ext cx="80772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3. E</a:t>
            </a:r>
            <a:r>
              <a:rPr lang="en-US" dirty="0" smtClean="0"/>
              <a:t>conomy in purchasing :-  Buy material at lower price with better quality Raw materials</a:t>
            </a:r>
          </a:p>
        </p:txBody>
      </p:sp>
      <p:sp>
        <p:nvSpPr>
          <p:cNvPr id="23" name="TextBox 22"/>
          <p:cNvSpPr txBox="1"/>
          <p:nvPr/>
        </p:nvSpPr>
        <p:spPr>
          <a:xfrm>
            <a:off x="609600" y="4267200"/>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4.P</a:t>
            </a:r>
            <a:r>
              <a:rPr lang="en-US" dirty="0" smtClean="0"/>
              <a:t>roper quality :-                             better quality of R.M. with average price </a:t>
            </a:r>
          </a:p>
        </p:txBody>
      </p:sp>
      <p:sp>
        <p:nvSpPr>
          <p:cNvPr id="24" name="TextBox 23"/>
          <p:cNvSpPr txBox="1"/>
          <p:nvPr/>
        </p:nvSpPr>
        <p:spPr>
          <a:xfrm>
            <a:off x="685800" y="51932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5. I</a:t>
            </a:r>
            <a:r>
              <a:rPr lang="en-US" dirty="0" smtClean="0"/>
              <a:t>nformation system :-    Data or Information available about stock of materials </a:t>
            </a:r>
          </a:p>
        </p:txBody>
      </p:sp>
      <p:sp>
        <p:nvSpPr>
          <p:cNvPr id="25" name="TextBox 24"/>
          <p:cNvSpPr txBox="1"/>
          <p:nvPr/>
        </p:nvSpPr>
        <p:spPr>
          <a:xfrm>
            <a:off x="685800" y="5879068"/>
            <a:ext cx="80772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lvl="2"/>
            <a:r>
              <a:rPr lang="en-US" b="1" dirty="0" smtClean="0"/>
              <a:t>6. F</a:t>
            </a:r>
            <a:r>
              <a:rPr lang="en-US" dirty="0" smtClean="0"/>
              <a:t>ixing Responsibility:-                   Assign duties and responsibility to the people</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diamond(in)">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amond(in)">
                                      <p:cBhvr>
                                        <p:cTn id="17" dur="2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diamond(in)">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diamond(in)">
                                      <p:cBhvr>
                                        <p:cTn id="27" dur="2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diamond(in)">
                                      <p:cBhvr>
                                        <p:cTn id="32" dur="20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diamond(in)">
                                      <p:cBhvr>
                                        <p:cTn id="37" dur="20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mph" presetSubtype="0" fill="hold" nodeType="clickEffect">
                                  <p:stCondLst>
                                    <p:cond delay="0"/>
                                  </p:stCondLst>
                                  <p:childTnLst>
                                    <p:animScale>
                                      <p:cBhvr>
                                        <p:cTn id="41" dur="2000" fill="hold"/>
                                        <p:tgtEl>
                                          <p:spTgt spid="7">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1" grpId="0" animBg="1"/>
      <p:bldP spid="22" grpId="0" animBg="1"/>
      <p:bldP spid="23" grpId="0" animBg="1"/>
      <p:bldP spid="24"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4" name="TextBox 3"/>
          <p:cNvSpPr txBox="1"/>
          <p:nvPr/>
        </p:nvSpPr>
        <p:spPr>
          <a:xfrm>
            <a:off x="228600" y="1447800"/>
            <a:ext cx="8458200" cy="3785652"/>
          </a:xfrm>
          <a:prstGeom prst="rect">
            <a:avLst/>
          </a:prstGeom>
          <a:noFill/>
        </p:spPr>
        <p:txBody>
          <a:bodyPr wrap="square" rtlCol="0">
            <a:spAutoFit/>
          </a:bodyPr>
          <a:lstStyle/>
          <a:p>
            <a:endParaRPr lang="en-US" sz="2400" dirty="0" smtClean="0">
              <a:solidFill>
                <a:schemeClr val="bg1"/>
              </a:solidFill>
              <a:latin typeface="Aharoni" pitchFamily="2" charset="-79"/>
              <a:cs typeface="Aharoni" pitchFamily="2" charset="-79"/>
            </a:endParaRPr>
          </a:p>
          <a:p>
            <a:endParaRPr lang="en-US" sz="2400" dirty="0" smtClean="0">
              <a:solidFill>
                <a:schemeClr val="bg1"/>
              </a:solidFill>
              <a:latin typeface="Aharoni" pitchFamily="2" charset="-79"/>
              <a:cs typeface="Aharoni" pitchFamily="2" charset="-79"/>
            </a:endParaRPr>
          </a:p>
          <a:p>
            <a:r>
              <a:rPr lang="en-US" sz="2400" dirty="0" smtClean="0">
                <a:solidFill>
                  <a:srgbClr val="FFFF00"/>
                </a:solidFill>
                <a:latin typeface="Aharoni" pitchFamily="2" charset="-79"/>
                <a:cs typeface="Aharoni" pitchFamily="2" charset="-79"/>
              </a:rPr>
              <a:t> Definition:- </a:t>
            </a:r>
            <a:r>
              <a:rPr lang="en-US" sz="2400" dirty="0" smtClean="0">
                <a:solidFill>
                  <a:schemeClr val="bg1"/>
                </a:solidFill>
                <a:latin typeface="Aharoni" pitchFamily="2" charset="-79"/>
                <a:cs typeface="Aharoni" pitchFamily="2" charset="-79"/>
              </a:rPr>
              <a:t>Peter Baily and David Farmer define</a:t>
            </a:r>
          </a:p>
          <a:p>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 The term material management is used for the group of activities concerned with getting purchased materials and service to the point where they are economically useful”.</a:t>
            </a:r>
          </a:p>
          <a:p>
            <a:endParaRPr lang="en-US" sz="2400" dirty="0" smtClean="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4">
                                            <p:txEl>
                                              <p:pRg st="2" end="2"/>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5" presetClass="exit" presetSubtype="10" fill="hold" nodeType="clickEffect">
                                  <p:stCondLst>
                                    <p:cond delay="0"/>
                                  </p:stCondLst>
                                  <p:childTnLst>
                                    <p:animEffect transition="out" filter="checkerboard(across)">
                                      <p:cBhvr>
                                        <p:cTn id="15" dur="500"/>
                                        <p:tgtEl>
                                          <p:spTgt spid="4">
                                            <p:txEl>
                                              <p:pRg st="4" end="4"/>
                                            </p:txEl>
                                          </p:spTgt>
                                        </p:tgtEl>
                                      </p:cBhvr>
                                    </p:animEffect>
                                    <p:set>
                                      <p:cBhvr>
                                        <p:cTn id="16"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1295400" y="1524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Scope of Material Management </a:t>
            </a:r>
            <a:endParaRPr lang="en-US" b="1" dirty="0">
              <a:solidFill>
                <a:schemeClr val="bg1"/>
              </a:solidFill>
            </a:endParaRPr>
          </a:p>
        </p:txBody>
      </p:sp>
      <p:sp>
        <p:nvSpPr>
          <p:cNvPr id="7" name="TextBox 6"/>
          <p:cNvSpPr txBox="1"/>
          <p:nvPr/>
        </p:nvSpPr>
        <p:spPr>
          <a:xfrm>
            <a:off x="2133600" y="685800"/>
            <a:ext cx="5257800"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P3 C2 M.....wrist ...</a:t>
            </a:r>
            <a:r>
              <a:rPr lang="en-US" b="1" dirty="0" err="1" smtClean="0">
                <a:solidFill>
                  <a:schemeClr val="bg1"/>
                </a:solidFill>
              </a:rPr>
              <a:t>qd</a:t>
            </a:r>
            <a:endParaRPr lang="en-US" b="1" dirty="0" smtClean="0">
              <a:solidFill>
                <a:schemeClr val="bg1"/>
              </a:solidFill>
            </a:endParaRPr>
          </a:p>
          <a:p>
            <a:endParaRPr lang="en-US" b="1" dirty="0">
              <a:solidFill>
                <a:schemeClr val="bg1"/>
              </a:solidFill>
            </a:endParaRPr>
          </a:p>
        </p:txBody>
      </p:sp>
      <p:sp>
        <p:nvSpPr>
          <p:cNvPr id="11" name="TextBox 10"/>
          <p:cNvSpPr txBox="1"/>
          <p:nvPr/>
        </p:nvSpPr>
        <p:spPr>
          <a:xfrm>
            <a:off x="304800" y="1524000"/>
            <a:ext cx="8305800" cy="523220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smtClean="0">
              <a:solidFill>
                <a:schemeClr val="bg1"/>
              </a:solidFill>
            </a:endParaRPr>
          </a:p>
          <a:p>
            <a:pPr marL="1257300" lvl="2" indent="-342900">
              <a:buFont typeface="+mj-lt"/>
              <a:buAutoNum type="arabicParenR"/>
            </a:pPr>
            <a:r>
              <a:rPr lang="en-US" b="1" dirty="0" smtClean="0"/>
              <a:t>Purchasing</a:t>
            </a:r>
            <a:endParaRPr lang="en-US" sz="2000" b="1" dirty="0" smtClean="0"/>
          </a:p>
          <a:p>
            <a:pPr marL="1257300" lvl="2" indent="-342900">
              <a:buFont typeface="+mj-lt"/>
              <a:buAutoNum type="arabicParenR"/>
            </a:pPr>
            <a:r>
              <a:rPr lang="en-US" b="1" dirty="0" smtClean="0"/>
              <a:t>Production planning and control                                                 P3  </a:t>
            </a:r>
            <a:endParaRPr lang="en-US" sz="1600" dirty="0" smtClean="0"/>
          </a:p>
          <a:p>
            <a:pPr marL="1257300" lvl="2" indent="-342900">
              <a:buFont typeface="+mj-lt"/>
              <a:buAutoNum type="arabicParenR"/>
            </a:pPr>
            <a:r>
              <a:rPr lang="en-US" b="1" dirty="0" smtClean="0"/>
              <a:t>Packing and Packaging</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Customs                                                                                            C2</a:t>
            </a:r>
            <a:endParaRPr lang="en-US" sz="1600" dirty="0" smtClean="0"/>
          </a:p>
          <a:p>
            <a:pPr marL="1257300" lvl="2" indent="-342900">
              <a:buFont typeface="+mj-lt"/>
              <a:buAutoNum type="arabicParenR"/>
            </a:pPr>
            <a:r>
              <a:rPr lang="en-US" b="1" dirty="0" smtClean="0"/>
              <a:t>Customer service</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Material handling                                                                            M</a:t>
            </a:r>
          </a:p>
          <a:p>
            <a:pPr marL="1257300" lvl="2" indent="-342900">
              <a:buFont typeface="+mj-lt"/>
              <a:buAutoNum type="arabicParenR"/>
            </a:pPr>
            <a:endParaRPr lang="en-US" sz="1600" dirty="0" smtClean="0"/>
          </a:p>
          <a:p>
            <a:pPr marL="1257300" lvl="2" indent="-342900">
              <a:buFont typeface="+mj-lt"/>
              <a:buAutoNum type="arabicParenR"/>
            </a:pPr>
            <a:r>
              <a:rPr lang="en-US" b="1" dirty="0" smtClean="0"/>
              <a:t>Warehousing</a:t>
            </a:r>
            <a:endParaRPr lang="en-US" sz="1600" dirty="0" smtClean="0"/>
          </a:p>
          <a:p>
            <a:pPr marL="1257300" lvl="2" indent="-342900">
              <a:buFont typeface="+mj-lt"/>
              <a:buAutoNum type="arabicParenR"/>
            </a:pPr>
            <a:r>
              <a:rPr lang="en-US" b="1" dirty="0" smtClean="0"/>
              <a:t>Receiving</a:t>
            </a:r>
            <a:endParaRPr lang="en-US" sz="1600" dirty="0" smtClean="0"/>
          </a:p>
          <a:p>
            <a:pPr marL="1257300" lvl="2" indent="-342900">
              <a:buFont typeface="+mj-lt"/>
              <a:buAutoNum type="arabicParenR"/>
            </a:pPr>
            <a:r>
              <a:rPr lang="en-US" b="1" dirty="0" smtClean="0"/>
              <a:t>Insurance                                                                                            WRIST </a:t>
            </a:r>
          </a:p>
          <a:p>
            <a:pPr marL="1257300" lvl="2" indent="-342900">
              <a:buFont typeface="+mj-lt"/>
              <a:buAutoNum type="arabicParenR"/>
            </a:pPr>
            <a:r>
              <a:rPr lang="en-US" b="1" dirty="0" smtClean="0"/>
              <a:t>Storing </a:t>
            </a:r>
          </a:p>
          <a:p>
            <a:pPr marL="1257300" lvl="2" indent="-342900">
              <a:buFont typeface="+mj-lt"/>
              <a:buAutoNum type="arabicParenR"/>
            </a:pPr>
            <a:r>
              <a:rPr lang="en-US" b="1" dirty="0" smtClean="0"/>
              <a:t>Transport</a:t>
            </a:r>
          </a:p>
          <a:p>
            <a:pPr marL="1257300" lvl="2" indent="-342900">
              <a:buFont typeface="+mj-lt"/>
              <a:buAutoNum type="arabicParenR"/>
            </a:pPr>
            <a:endParaRPr lang="en-US" b="1" dirty="0" smtClean="0"/>
          </a:p>
          <a:p>
            <a:pPr marL="1257300" lvl="2" indent="-342900">
              <a:buFont typeface="+mj-lt"/>
              <a:buAutoNum type="arabicParenR"/>
            </a:pPr>
            <a:r>
              <a:rPr lang="en-US" b="1" dirty="0" smtClean="0"/>
              <a:t> Quality control                                                                              QD </a:t>
            </a:r>
          </a:p>
          <a:p>
            <a:pPr marL="1257300" lvl="2" indent="-342900">
              <a:buFont typeface="+mj-lt"/>
              <a:buAutoNum type="arabicParenR"/>
            </a:pPr>
            <a:r>
              <a:rPr lang="en-US" b="1" dirty="0" smtClean="0"/>
              <a:t>Disposal of Scrap and Surplus</a:t>
            </a:r>
            <a:r>
              <a:rPr lang="en-US" dirty="0" smtClean="0">
                <a:solidFill>
                  <a:schemeClr val="bg1"/>
                </a:solidFill>
              </a:rPr>
              <a:t> </a:t>
            </a:r>
          </a:p>
          <a:p>
            <a:pPr marL="1257300" lvl="2" indent="-342900">
              <a:buFont typeface="+mj-lt"/>
              <a:buAutoNum type="arabicParenR"/>
            </a:pPr>
            <a:endParaRPr lang="en-US" sz="1600" dirty="0" smtClean="0">
              <a:solidFill>
                <a:schemeClr val="bg1"/>
              </a:solidFill>
            </a:endParaRPr>
          </a:p>
        </p:txBody>
      </p:sp>
      <p:sp>
        <p:nvSpPr>
          <p:cNvPr id="12" name="Right Brace 11"/>
          <p:cNvSpPr/>
          <p:nvPr/>
        </p:nvSpPr>
        <p:spPr>
          <a:xfrm>
            <a:off x="4876800" y="19812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3" name="Right Brace 12"/>
          <p:cNvSpPr/>
          <p:nvPr/>
        </p:nvSpPr>
        <p:spPr>
          <a:xfrm>
            <a:off x="5029200" y="28194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4" name="Right Brace 13"/>
          <p:cNvSpPr/>
          <p:nvPr/>
        </p:nvSpPr>
        <p:spPr>
          <a:xfrm>
            <a:off x="4953000" y="4495800"/>
            <a:ext cx="2286000" cy="8382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
        <p:nvSpPr>
          <p:cNvPr id="15" name="Right Brace 14"/>
          <p:cNvSpPr/>
          <p:nvPr/>
        </p:nvSpPr>
        <p:spPr>
          <a:xfrm>
            <a:off x="5029200" y="5867400"/>
            <a:ext cx="2057400" cy="533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cxnSp>
        <p:nvCxnSpPr>
          <p:cNvPr id="17" name="Straight Arrow Connector 16"/>
          <p:cNvCxnSpPr/>
          <p:nvPr/>
        </p:nvCxnSpPr>
        <p:spPr>
          <a:xfrm>
            <a:off x="3429000" y="3886200"/>
            <a:ext cx="3733800" cy="1588"/>
          </a:xfrm>
          <a:prstGeom prst="straightConnector1">
            <a:avLst/>
          </a:prstGeom>
          <a:ln>
            <a:solidFill>
              <a:schemeClr val="bg1"/>
            </a:solidFill>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7">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609600" y="381000"/>
            <a:ext cx="8229600" cy="5693866"/>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1.Purchasing :</a:t>
            </a:r>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r>
              <a:rPr lang="en-US" sz="2800" b="1" dirty="0" smtClean="0">
                <a:solidFill>
                  <a:schemeClr val="bg1"/>
                </a:solidFill>
              </a:rPr>
              <a:t>Scientific purchasing means To purchase Right material at right time at right source from right quality with right terms and conditions  </a:t>
            </a:r>
            <a:endParaRPr lang="en-US" sz="2800" dirty="0" smtClean="0">
              <a:solidFill>
                <a:schemeClr val="bg1"/>
              </a:solidFill>
            </a:endParaRPr>
          </a:p>
          <a:p>
            <a:r>
              <a:rPr lang="en-US" sz="2800" b="1" dirty="0" smtClean="0">
                <a:solidFill>
                  <a:schemeClr val="bg1"/>
                </a:solidFill>
              </a:rPr>
              <a:t> Principles or Objectives or "7 R"S</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quality</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quantity</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Price</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Place                                                     Q</a:t>
            </a:r>
            <a:r>
              <a:rPr lang="en-US" sz="2800" b="1" baseline="30000" dirty="0" smtClean="0">
                <a:solidFill>
                  <a:schemeClr val="bg1"/>
                </a:solidFill>
              </a:rPr>
              <a:t>2 </a:t>
            </a:r>
            <a:r>
              <a:rPr lang="en-US" sz="2800" b="1" dirty="0" smtClean="0">
                <a:solidFill>
                  <a:schemeClr val="bg1"/>
                </a:solidFill>
              </a:rPr>
              <a:t> P</a:t>
            </a:r>
            <a:r>
              <a:rPr lang="en-US" sz="2800" b="1" baseline="30000" dirty="0" smtClean="0">
                <a:solidFill>
                  <a:schemeClr val="bg1"/>
                </a:solidFill>
              </a:rPr>
              <a:t>2  </a:t>
            </a:r>
            <a:r>
              <a:rPr lang="en-US" sz="2800" b="1" dirty="0" smtClean="0">
                <a:solidFill>
                  <a:schemeClr val="bg1"/>
                </a:solidFill>
              </a:rPr>
              <a:t>T</a:t>
            </a:r>
            <a:r>
              <a:rPr lang="en-US" sz="2800" b="1" baseline="30000" dirty="0" smtClean="0">
                <a:solidFill>
                  <a:schemeClr val="bg1"/>
                </a:solidFill>
              </a:rPr>
              <a:t>2 </a:t>
            </a:r>
            <a:r>
              <a:rPr lang="en-US" sz="2800" b="1" dirty="0" smtClean="0">
                <a:solidFill>
                  <a:schemeClr val="bg1"/>
                </a:solidFill>
              </a:rPr>
              <a:t> S</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Time </a:t>
            </a:r>
            <a:endParaRPr lang="en-US" sz="2800" dirty="0" smtClean="0">
              <a:solidFill>
                <a:schemeClr val="bg1"/>
              </a:solidFill>
            </a:endParaRPr>
          </a:p>
          <a:p>
            <a:pPr marL="514350" lvl="0" indent="-514350">
              <a:buFont typeface="+mj-lt"/>
              <a:buAutoNum type="arabicPeriod"/>
            </a:pPr>
            <a:r>
              <a:rPr lang="en-US" sz="2800" b="1" dirty="0" smtClean="0">
                <a:solidFill>
                  <a:schemeClr val="bg1"/>
                </a:solidFill>
              </a:rPr>
              <a:t>Right Transport</a:t>
            </a:r>
            <a:endParaRPr lang="en-US" sz="2800" dirty="0" smtClean="0">
              <a:solidFill>
                <a:schemeClr val="bg1"/>
              </a:solidFill>
            </a:endParaRPr>
          </a:p>
          <a:p>
            <a:pPr marL="514350" indent="-514350">
              <a:buFont typeface="+mj-lt"/>
              <a:buAutoNum type="arabicPeriod"/>
            </a:pPr>
            <a:r>
              <a:rPr lang="en-US" sz="2800" b="1" dirty="0" smtClean="0">
                <a:solidFill>
                  <a:schemeClr val="bg1"/>
                </a:solidFill>
              </a:rPr>
              <a:t>Right Source</a:t>
            </a:r>
            <a:endParaRPr lang="en-US" sz="2800" dirty="0" smtClean="0">
              <a:solidFill>
                <a:schemeClr val="bg1"/>
              </a:solidFill>
              <a:latin typeface="Aharoni" pitchFamily="2" charset="-79"/>
              <a:cs typeface="Aharoni" pitchFamily="2" charset="-79"/>
            </a:endParaRPr>
          </a:p>
          <a:p>
            <a:pPr>
              <a:buFont typeface="Wingdings" pitchFamily="2" charset="2"/>
              <a:buChar char="v"/>
            </a:pPr>
            <a:endParaRPr lang="en-US" sz="2800" dirty="0">
              <a:solidFill>
                <a:schemeClr val="bg1"/>
              </a:solidFill>
              <a:latin typeface="Aharoni" pitchFamily="2" charset="-79"/>
              <a:cs typeface="Aharoni" pitchFamily="2" charset="-79"/>
            </a:endParaRPr>
          </a:p>
        </p:txBody>
      </p:sp>
      <p:sp>
        <p:nvSpPr>
          <p:cNvPr id="4" name="Right Brace 3"/>
          <p:cNvSpPr/>
          <p:nvPr/>
        </p:nvSpPr>
        <p:spPr>
          <a:xfrm>
            <a:off x="4800600" y="2743200"/>
            <a:ext cx="2286000" cy="2819400"/>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440120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2. Production planning and control:</a:t>
            </a:r>
            <a:r>
              <a:rPr lang="en-US" sz="2800" dirty="0" smtClean="0">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Material Management is focused on production planning system as per the demand created in market .</a:t>
            </a:r>
          </a:p>
          <a:p>
            <a:pPr marL="0" lvl="2"/>
            <a:endParaRPr lang="en-US" sz="2800" dirty="0" smtClean="0">
              <a:latin typeface="Aharoni" pitchFamily="2" charset="-79"/>
              <a:cs typeface="Aharoni" pitchFamily="2" charset="-79"/>
            </a:endParaRPr>
          </a:p>
          <a:p>
            <a:pPr marL="0" lvl="2"/>
            <a:endParaRPr lang="en-US" sz="2800" dirty="0" smtClean="0">
              <a:latin typeface="Aharoni" pitchFamily="2" charset="-79"/>
              <a:cs typeface="Aharoni" pitchFamily="2" charset="-79"/>
            </a:endParaRPr>
          </a:p>
          <a:p>
            <a:pPr marL="0" lvl="2">
              <a:buFont typeface="Wingdings" pitchFamily="2" charset="2"/>
              <a:buChar char="Ø"/>
            </a:pPr>
            <a:r>
              <a:rPr lang="en-US" sz="2800" dirty="0" smtClean="0">
                <a:solidFill>
                  <a:schemeClr val="bg1"/>
                </a:solidFill>
                <a:latin typeface="Aharoni" pitchFamily="2" charset="-79"/>
                <a:cs typeface="Aharoni" pitchFamily="2" charset="-79"/>
              </a:rPr>
              <a:t>It is systematic process to controlling material cost and control at the buying right material at right time  </a:t>
            </a:r>
          </a:p>
          <a:p>
            <a:r>
              <a:rPr lang="en-US" sz="2800" dirty="0" smtClean="0">
                <a:solidFill>
                  <a:schemeClr val="bg1"/>
                </a:solidFill>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397031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3. Packing and Packaging:</a:t>
            </a:r>
            <a:r>
              <a:rPr lang="en-US" sz="2800" dirty="0" smtClean="0">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Packing means to protect /cover the products </a:t>
            </a:r>
          </a:p>
          <a:p>
            <a:pPr marL="0" lvl="2">
              <a:buFont typeface="Wingdings" pitchFamily="2" charset="2"/>
              <a:buChar char="Ø"/>
            </a:pPr>
            <a:r>
              <a:rPr lang="en-US" sz="2800" dirty="0" smtClean="0">
                <a:solidFill>
                  <a:schemeClr val="bg1"/>
                </a:solidFill>
                <a:latin typeface="Aharoni" pitchFamily="2" charset="-79"/>
                <a:cs typeface="Aharoni" pitchFamily="2" charset="-79"/>
              </a:rPr>
              <a:t>Packaging means not only protect or cover the products but also providing all information, easy to handle as well as doing the advertising to attract the attention of Audience  </a:t>
            </a:r>
          </a:p>
          <a:p>
            <a:r>
              <a:rPr lang="en-US" sz="2800" dirty="0" smtClean="0">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3539430"/>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4. Customs :- </a:t>
            </a:r>
            <a:endParaRPr lang="en-US" sz="2800" dirty="0" smtClean="0">
              <a:latin typeface="Aharoni" pitchFamily="2" charset="-79"/>
              <a:cs typeface="Aharoni" pitchFamily="2" charset="-79"/>
            </a:endParaRPr>
          </a:p>
          <a:p>
            <a:r>
              <a:rPr lang="en-US" sz="2800" dirty="0" smtClean="0">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Purchasing raw materials or essential input for the production purposes  form outside countries .</a:t>
            </a:r>
          </a:p>
          <a:p>
            <a:r>
              <a:rPr lang="en-US" sz="2800" dirty="0" smtClean="0">
                <a:solidFill>
                  <a:schemeClr val="bg1"/>
                </a:solidFill>
                <a:latin typeface="Aharoni" pitchFamily="2" charset="-79"/>
                <a:cs typeface="Aharoni" pitchFamily="2" charset="-79"/>
              </a:rPr>
              <a:t>At the Dockyard or Airport , we have to pay custom duty </a:t>
            </a:r>
          </a:p>
          <a:p>
            <a:r>
              <a:rPr lang="en-US" sz="2800" dirty="0" smtClean="0">
                <a:solidFill>
                  <a:schemeClr val="bg1"/>
                </a:solidFill>
                <a:latin typeface="Aharoni" pitchFamily="2" charset="-79"/>
                <a:cs typeface="Aharoni" pitchFamily="2" charset="-79"/>
              </a:rPr>
              <a:t>Like :- Freight duty/ Customer Duty/ insurance / dockyard charges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397031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5. Customer service:-</a:t>
            </a:r>
          </a:p>
          <a:p>
            <a:pPr marL="0" lvl="2">
              <a:buFont typeface="Wingdings" pitchFamily="2" charset="2"/>
              <a:buChar char="Ø"/>
            </a:pPr>
            <a:r>
              <a:rPr lang="en-US" sz="2800" dirty="0" smtClean="0">
                <a:solidFill>
                  <a:schemeClr val="bg1"/>
                </a:solidFill>
                <a:latin typeface="Aharoni" pitchFamily="2" charset="-79"/>
                <a:cs typeface="Aharoni" pitchFamily="2" charset="-79"/>
              </a:rPr>
              <a:t>Customers are the king of Market</a:t>
            </a:r>
          </a:p>
          <a:p>
            <a:pPr marL="0" lvl="2"/>
            <a:r>
              <a:rPr lang="en-US" sz="2800" dirty="0" smtClean="0">
                <a:solidFill>
                  <a:schemeClr val="bg1"/>
                </a:solidFill>
                <a:latin typeface="Aharoni" pitchFamily="2" charset="-79"/>
                <a:cs typeface="Aharoni" pitchFamily="2" charset="-79"/>
              </a:rPr>
              <a:t>Without customers no one survive</a:t>
            </a:r>
          </a:p>
          <a:p>
            <a:pPr marL="0" lvl="2"/>
            <a:r>
              <a:rPr lang="en-US" sz="2800" dirty="0" smtClean="0">
                <a:solidFill>
                  <a:schemeClr val="bg1"/>
                </a:solidFill>
                <a:latin typeface="Aharoni" pitchFamily="2" charset="-79"/>
                <a:cs typeface="Aharoni" pitchFamily="2" charset="-79"/>
              </a:rPr>
              <a:t>Provide goods &amp; services as per the requirement of customers.</a:t>
            </a:r>
          </a:p>
          <a:p>
            <a:pPr marL="0" lvl="2">
              <a:buFont typeface="Wingdings" pitchFamily="2" charset="2"/>
              <a:buChar char="Ø"/>
            </a:pPr>
            <a:r>
              <a:rPr lang="en-US" sz="2800" dirty="0" smtClean="0">
                <a:solidFill>
                  <a:schemeClr val="bg1"/>
                </a:solidFill>
                <a:latin typeface="Aharoni" pitchFamily="2" charset="-79"/>
                <a:cs typeface="Aharoni" pitchFamily="2" charset="-79"/>
              </a:rPr>
              <a:t>Under the holistic approach of customers  are the priority factors for all the business   </a:t>
            </a:r>
          </a:p>
          <a:p>
            <a:r>
              <a:rPr lang="en-US" sz="2800" dirty="0" smtClean="0">
                <a:solidFill>
                  <a:schemeClr val="bg1"/>
                </a:solidFill>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828</TotalTime>
  <Words>825</Words>
  <Application>Microsoft Office PowerPoint</Application>
  <PresentationFormat>On-screen Show (4:3)</PresentationFormat>
  <Paragraphs>165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80</cp:revision>
  <dcterms:created xsi:type="dcterms:W3CDTF">2020-06-02T07:05:21Z</dcterms:created>
  <dcterms:modified xsi:type="dcterms:W3CDTF">2021-09-22T04:54:34Z</dcterms:modified>
</cp:coreProperties>
</file>