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2" r:id="rId3"/>
    <p:sldId id="286" r:id="rId4"/>
    <p:sldId id="282" r:id="rId5"/>
    <p:sldId id="260" r:id="rId6"/>
    <p:sldId id="287" r:id="rId7"/>
    <p:sldId id="288" r:id="rId8"/>
    <p:sldId id="289" r:id="rId9"/>
    <p:sldId id="290" r:id="rId10"/>
    <p:sldId id="291" r:id="rId11"/>
    <p:sldId id="293" r:id="rId12"/>
    <p:sldId id="294" r:id="rId13"/>
    <p:sldId id="295" r:id="rId14"/>
    <p:sldId id="296" r:id="rId15"/>
    <p:sldId id="297" r:id="rId16"/>
    <p:sldId id="298" r:id="rId17"/>
    <p:sldId id="299" r:id="rId18"/>
    <p:sldId id="300" r:id="rId19"/>
    <p:sldId id="274" r:id="rId20"/>
    <p:sldId id="284" r:id="rId21"/>
    <p:sldId id="30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9" d="100"/>
          <a:sy n="59" d="100"/>
        </p:scale>
        <p:origin x="-1674" y="-2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75C853-76C2-4079-98C4-5CD08860D44D}" type="datetimeFigureOut">
              <a:rPr lang="en-US" smtClean="0"/>
              <a:pPr/>
              <a:t>9/22/2021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08B674-FDA7-4AF5-A5F2-A4FAEED92B3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s://forms.gle/fQWRE7Zait7gc9GM8"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11" name="TextBox 10"/>
          <p:cNvSpPr txBox="1"/>
          <p:nvPr/>
        </p:nvSpPr>
        <p:spPr>
          <a:xfrm>
            <a:off x="685800" y="1143000"/>
            <a:ext cx="8077200" cy="1323439"/>
          </a:xfrm>
          <a:prstGeom prst="rect">
            <a:avLst/>
          </a:prstGeom>
          <a:noFill/>
        </p:spPr>
        <p:txBody>
          <a:bodyPr wrap="square" rtlCol="0">
            <a:spAutoFit/>
          </a:bodyPr>
          <a:lstStyle/>
          <a:p>
            <a:pPr algn="ctr"/>
            <a:r>
              <a:rPr lang="en-US" sz="4000" dirty="0" smtClean="0">
                <a:solidFill>
                  <a:schemeClr val="bg1"/>
                </a:solidFill>
                <a:latin typeface="Aharoni" pitchFamily="2" charset="-79"/>
                <a:cs typeface="Aharoni" pitchFamily="2" charset="-79"/>
              </a:rPr>
              <a:t>Welcome to all </a:t>
            </a:r>
          </a:p>
          <a:p>
            <a:pPr algn="ctr"/>
            <a:r>
              <a:rPr lang="en-US" sz="4000" dirty="0" smtClean="0">
                <a:solidFill>
                  <a:schemeClr val="bg1"/>
                </a:solidFill>
                <a:latin typeface="Aharoni" pitchFamily="2" charset="-79"/>
                <a:cs typeface="Aharoni" pitchFamily="2" charset="-79"/>
              </a:rPr>
              <a:t>for the PSK Online lecture </a:t>
            </a:r>
            <a:endParaRPr lang="en-US" sz="4000" dirty="0">
              <a:solidFill>
                <a:schemeClr val="bg1"/>
              </a:solidFill>
              <a:latin typeface="Aharoni" pitchFamily="2" charset="-79"/>
              <a:cs typeface="Aharoni" pitchFamily="2" charset="-79"/>
            </a:endParaRPr>
          </a:p>
        </p:txBody>
      </p:sp>
      <p:sp>
        <p:nvSpPr>
          <p:cNvPr id="4" name="TextBox 3"/>
          <p:cNvSpPr txBox="1"/>
          <p:nvPr/>
        </p:nvSpPr>
        <p:spPr>
          <a:xfrm>
            <a:off x="4724400" y="4953000"/>
            <a:ext cx="4419600" cy="1569660"/>
          </a:xfrm>
          <a:prstGeom prst="rect">
            <a:avLst/>
          </a:prstGeom>
          <a:noFill/>
        </p:spPr>
        <p:txBody>
          <a:bodyPr wrap="square" rtlCol="0">
            <a:spAutoFit/>
          </a:bodyPr>
          <a:lstStyle/>
          <a:p>
            <a:r>
              <a:rPr lang="en-US" sz="3200" dirty="0" smtClean="0">
                <a:solidFill>
                  <a:schemeClr val="bg1"/>
                </a:solidFill>
                <a:latin typeface="Algerian" pitchFamily="82" charset="0"/>
              </a:rPr>
              <a:t>By </a:t>
            </a:r>
          </a:p>
          <a:p>
            <a:r>
              <a:rPr lang="en-US" sz="3200" dirty="0" smtClean="0">
                <a:solidFill>
                  <a:schemeClr val="bg1"/>
                </a:solidFill>
                <a:latin typeface="Algerian" pitchFamily="82" charset="0"/>
              </a:rPr>
              <a:t>D</a:t>
            </a:r>
            <a:r>
              <a:rPr lang="en-US" sz="3200" dirty="0" smtClean="0">
                <a:solidFill>
                  <a:schemeClr val="bg1"/>
                </a:solidFill>
                <a:latin typeface="Algerian" pitchFamily="82" charset="0"/>
              </a:rPr>
              <a:t>r</a:t>
            </a:r>
            <a:r>
              <a:rPr lang="en-US" sz="3200" dirty="0" smtClean="0">
                <a:solidFill>
                  <a:schemeClr val="bg1"/>
                </a:solidFill>
                <a:latin typeface="Algerian" pitchFamily="82" charset="0"/>
              </a:rPr>
              <a:t>. Dhiraj Ovhal </a:t>
            </a:r>
          </a:p>
          <a:p>
            <a:r>
              <a:rPr lang="en-US" sz="3200" dirty="0" smtClean="0">
                <a:solidFill>
                  <a:schemeClr val="bg1"/>
                </a:solidFill>
                <a:latin typeface="Algerian" pitchFamily="82" charset="0"/>
              </a:rPr>
              <a:t>HOD of Commerce  </a:t>
            </a:r>
            <a:endParaRPr lang="en-US" sz="3200" dirty="0">
              <a:solidFill>
                <a:schemeClr val="bg1"/>
              </a:solidFill>
              <a:latin typeface="Algerian"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1371600" y="1524000"/>
            <a:ext cx="6858000" cy="4585871"/>
          </a:xfrm>
          <a:prstGeom prst="rect">
            <a:avLst/>
          </a:prstGeom>
          <a:noFill/>
        </p:spPr>
        <p:txBody>
          <a:bodyPr wrap="square" rtlCol="0">
            <a:spAutoFit/>
          </a:bodyPr>
          <a:lstStyle/>
          <a:p>
            <a:pPr marL="0" lvl="2"/>
            <a:r>
              <a:rPr lang="en-US" sz="2800" dirty="0" smtClean="0">
                <a:solidFill>
                  <a:srgbClr val="FFFF00"/>
                </a:solidFill>
                <a:latin typeface="Aharoni" pitchFamily="2" charset="-79"/>
                <a:cs typeface="Aharoni" pitchFamily="2" charset="-79"/>
              </a:rPr>
              <a:t>6. Material handling:</a:t>
            </a:r>
            <a:r>
              <a:rPr lang="en-US" sz="2800" dirty="0" smtClean="0">
                <a:solidFill>
                  <a:schemeClr val="bg1"/>
                </a:solidFill>
                <a:latin typeface="Aharoni" pitchFamily="2" charset="-79"/>
                <a:cs typeface="Aharoni" pitchFamily="2" charset="-79"/>
              </a:rPr>
              <a:t>-</a:t>
            </a:r>
          </a:p>
          <a:p>
            <a:pPr marL="0" lvl="2">
              <a:buFont typeface="Wingdings" pitchFamily="2" charset="2"/>
              <a:buChar char="Ø"/>
            </a:pPr>
            <a:r>
              <a:rPr lang="en-US" sz="2800" dirty="0" smtClean="0">
                <a:solidFill>
                  <a:schemeClr val="bg1"/>
                </a:solidFill>
                <a:latin typeface="Aharoni" pitchFamily="2" charset="-79"/>
                <a:cs typeface="Aharoni" pitchFamily="2" charset="-79"/>
              </a:rPr>
              <a:t>There is proper system to moving material from One store to another / One dept. to another dept.</a:t>
            </a:r>
          </a:p>
          <a:p>
            <a:pPr marL="0" lvl="2">
              <a:buFont typeface="Wingdings" pitchFamily="2" charset="2"/>
              <a:buChar char="Ø"/>
            </a:pPr>
            <a:r>
              <a:rPr lang="en-US" sz="2800" dirty="0" smtClean="0">
                <a:solidFill>
                  <a:schemeClr val="bg1"/>
                </a:solidFill>
                <a:latin typeface="Aharoni" pitchFamily="2" charset="-79"/>
                <a:cs typeface="Aharoni" pitchFamily="2" charset="-79"/>
              </a:rPr>
              <a:t>There is techniques or equipments which are  easy to movement or handling the material                   </a:t>
            </a:r>
          </a:p>
          <a:p>
            <a:endParaRPr lang="en-US" sz="2800" dirty="0" smtClean="0">
              <a:solidFill>
                <a:schemeClr val="bg1"/>
              </a:solidFill>
              <a:latin typeface="Aharoni" pitchFamily="2" charset="-79"/>
              <a:cs typeface="Aharoni" pitchFamily="2" charset="-79"/>
            </a:endParaRPr>
          </a:p>
          <a:p>
            <a:r>
              <a:rPr lang="en-US" sz="2800" dirty="0" smtClean="0">
                <a:solidFill>
                  <a:schemeClr val="bg1"/>
                </a:solidFill>
                <a:latin typeface="Aharoni" pitchFamily="2" charset="-79"/>
                <a:cs typeface="Aharoni" pitchFamily="2" charset="-79"/>
              </a:rPr>
              <a:t/>
            </a:r>
            <a:br>
              <a:rPr lang="en-US" sz="2800" dirty="0" smtClean="0">
                <a:solidFill>
                  <a:schemeClr val="bg1"/>
                </a:solidFill>
                <a:latin typeface="Aharoni" pitchFamily="2" charset="-79"/>
                <a:cs typeface="Aharoni" pitchFamily="2" charset="-79"/>
              </a:rPr>
            </a:br>
            <a:endParaRPr lang="en-US" sz="40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1371600" y="1524000"/>
            <a:ext cx="6858000" cy="5016758"/>
          </a:xfrm>
          <a:prstGeom prst="rect">
            <a:avLst/>
          </a:prstGeom>
          <a:noFill/>
        </p:spPr>
        <p:txBody>
          <a:bodyPr wrap="square" rtlCol="0">
            <a:spAutoFit/>
          </a:bodyPr>
          <a:lstStyle/>
          <a:p>
            <a:pPr marL="0" lvl="2"/>
            <a:r>
              <a:rPr lang="en-US" sz="2800" dirty="0" smtClean="0">
                <a:solidFill>
                  <a:srgbClr val="FFFF00"/>
                </a:solidFill>
                <a:latin typeface="Aharoni" pitchFamily="2" charset="-79"/>
                <a:cs typeface="Aharoni" pitchFamily="2" charset="-79"/>
              </a:rPr>
              <a:t>7. Warehousing:- </a:t>
            </a:r>
          </a:p>
          <a:p>
            <a:pPr marL="0" lvl="2">
              <a:buFont typeface="Wingdings" pitchFamily="2" charset="2"/>
              <a:buChar char="Ø"/>
            </a:pPr>
            <a:r>
              <a:rPr lang="en-US" sz="2800" dirty="0" smtClean="0">
                <a:solidFill>
                  <a:schemeClr val="bg1"/>
                </a:solidFill>
                <a:latin typeface="Aharoni" pitchFamily="2" charset="-79"/>
                <a:cs typeface="Aharoni" pitchFamily="2" charset="-79"/>
              </a:rPr>
              <a:t>It is also called as Store room or </a:t>
            </a:r>
            <a:r>
              <a:rPr lang="en-US" sz="2800" dirty="0" err="1" smtClean="0">
                <a:solidFill>
                  <a:schemeClr val="bg1"/>
                </a:solidFill>
                <a:latin typeface="Aharoni" pitchFamily="2" charset="-79"/>
                <a:cs typeface="Aharoni" pitchFamily="2" charset="-79"/>
              </a:rPr>
              <a:t>Godown</a:t>
            </a:r>
            <a:r>
              <a:rPr lang="en-US" sz="2800" dirty="0" smtClean="0">
                <a:solidFill>
                  <a:schemeClr val="bg1"/>
                </a:solidFill>
                <a:latin typeface="Aharoni" pitchFamily="2" charset="-79"/>
                <a:cs typeface="Aharoni" pitchFamily="2" charset="-79"/>
              </a:rPr>
              <a:t>.</a:t>
            </a:r>
          </a:p>
          <a:p>
            <a:pPr marL="0" lvl="2">
              <a:buFont typeface="Wingdings" pitchFamily="2" charset="2"/>
              <a:buChar char="Ø"/>
            </a:pPr>
            <a:r>
              <a:rPr lang="en-US" sz="2800" dirty="0" smtClean="0">
                <a:solidFill>
                  <a:schemeClr val="bg1"/>
                </a:solidFill>
                <a:latin typeface="Aharoni" pitchFamily="2" charset="-79"/>
                <a:cs typeface="Aharoni" pitchFamily="2" charset="-79"/>
              </a:rPr>
              <a:t>The basic purpose of store material in the warehouse till demand create in the Market.</a:t>
            </a:r>
          </a:p>
          <a:p>
            <a:pPr marL="0" lvl="2">
              <a:buFont typeface="Wingdings" pitchFamily="2" charset="2"/>
              <a:buChar char="Ø"/>
            </a:pPr>
            <a:r>
              <a:rPr lang="en-US" sz="2800" dirty="0" smtClean="0">
                <a:solidFill>
                  <a:schemeClr val="bg1"/>
                </a:solidFill>
                <a:latin typeface="Aharoni" pitchFamily="2" charset="-79"/>
                <a:cs typeface="Aharoni" pitchFamily="2" charset="-79"/>
              </a:rPr>
              <a:t>It is created Time Utility</a:t>
            </a:r>
            <a:r>
              <a:rPr lang="en-US" sz="2800" dirty="0" smtClean="0">
                <a:solidFill>
                  <a:srgbClr val="FFFF00"/>
                </a:solidFill>
                <a:latin typeface="Aharoni" pitchFamily="2" charset="-79"/>
                <a:cs typeface="Aharoni" pitchFamily="2" charset="-79"/>
              </a:rPr>
              <a:t> </a:t>
            </a:r>
          </a:p>
          <a:p>
            <a:pPr marL="0" lvl="2"/>
            <a:r>
              <a:rPr lang="en-US" sz="2800" dirty="0" smtClean="0">
                <a:solidFill>
                  <a:srgbClr val="FFFF00"/>
                </a:solidFill>
                <a:latin typeface="Aharoni" pitchFamily="2" charset="-79"/>
                <a:cs typeface="Aharoni" pitchFamily="2" charset="-79"/>
              </a:rPr>
              <a:t> </a:t>
            </a:r>
            <a:r>
              <a:rPr lang="en-US" sz="2800" dirty="0" smtClean="0">
                <a:solidFill>
                  <a:schemeClr val="bg1"/>
                </a:solidFill>
                <a:latin typeface="Aharoni" pitchFamily="2" charset="-79"/>
                <a:cs typeface="Aharoni" pitchFamily="2" charset="-79"/>
              </a:rPr>
              <a:t>                   </a:t>
            </a:r>
          </a:p>
          <a:p>
            <a:endParaRPr lang="en-US" sz="2800" dirty="0" smtClean="0">
              <a:solidFill>
                <a:schemeClr val="bg1"/>
              </a:solidFill>
              <a:latin typeface="Aharoni" pitchFamily="2" charset="-79"/>
              <a:cs typeface="Aharoni" pitchFamily="2" charset="-79"/>
            </a:endParaRPr>
          </a:p>
          <a:p>
            <a:r>
              <a:rPr lang="en-US" sz="2800" dirty="0" smtClean="0">
                <a:solidFill>
                  <a:schemeClr val="bg1"/>
                </a:solidFill>
                <a:latin typeface="Aharoni" pitchFamily="2" charset="-79"/>
                <a:cs typeface="Aharoni" pitchFamily="2" charset="-79"/>
              </a:rPr>
              <a:t/>
            </a:r>
            <a:br>
              <a:rPr lang="en-US" sz="2800" dirty="0" smtClean="0">
                <a:solidFill>
                  <a:schemeClr val="bg1"/>
                </a:solidFill>
                <a:latin typeface="Aharoni" pitchFamily="2" charset="-79"/>
                <a:cs typeface="Aharoni" pitchFamily="2" charset="-79"/>
              </a:rPr>
            </a:br>
            <a:endParaRPr lang="en-US" sz="40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1371600" y="1524000"/>
            <a:ext cx="6858000" cy="3724096"/>
          </a:xfrm>
          <a:prstGeom prst="rect">
            <a:avLst/>
          </a:prstGeom>
          <a:noFill/>
        </p:spPr>
        <p:txBody>
          <a:bodyPr wrap="square" rtlCol="0">
            <a:spAutoFit/>
          </a:bodyPr>
          <a:lstStyle/>
          <a:p>
            <a:pPr marL="0" lvl="2"/>
            <a:r>
              <a:rPr lang="en-US" sz="2800" dirty="0" smtClean="0">
                <a:solidFill>
                  <a:srgbClr val="FFFF00"/>
                </a:solidFill>
                <a:latin typeface="Aharoni" pitchFamily="2" charset="-79"/>
                <a:cs typeface="Aharoni" pitchFamily="2" charset="-79"/>
              </a:rPr>
              <a:t>8. Receiving :</a:t>
            </a:r>
            <a:r>
              <a:rPr lang="en-US" sz="2800" dirty="0" smtClean="0">
                <a:solidFill>
                  <a:schemeClr val="bg1"/>
                </a:solidFill>
                <a:latin typeface="Aharoni" pitchFamily="2" charset="-79"/>
                <a:cs typeface="Aharoni" pitchFamily="2" charset="-79"/>
              </a:rPr>
              <a:t>-</a:t>
            </a:r>
          </a:p>
          <a:p>
            <a:pPr marL="0" lvl="2">
              <a:buFont typeface="Wingdings" pitchFamily="2" charset="2"/>
              <a:buChar char="Ø"/>
            </a:pPr>
            <a:r>
              <a:rPr lang="en-US" sz="2800" dirty="0" smtClean="0">
                <a:solidFill>
                  <a:schemeClr val="bg1"/>
                </a:solidFill>
                <a:latin typeface="Aharoni" pitchFamily="2" charset="-79"/>
                <a:cs typeface="Aharoni" pitchFamily="2" charset="-79"/>
              </a:rPr>
              <a:t>It is system to receive material and inspected .</a:t>
            </a:r>
          </a:p>
          <a:p>
            <a:pPr marL="0" lvl="2">
              <a:buFont typeface="Wingdings" pitchFamily="2" charset="2"/>
              <a:buChar char="Ø"/>
            </a:pPr>
            <a:r>
              <a:rPr lang="en-US" sz="2800" dirty="0" smtClean="0">
                <a:solidFill>
                  <a:schemeClr val="bg1"/>
                </a:solidFill>
                <a:latin typeface="Aharoni" pitchFamily="2" charset="-79"/>
                <a:cs typeface="Aharoni" pitchFamily="2" charset="-79"/>
              </a:rPr>
              <a:t>It is system to store material in warehouse and keep proper record                    </a:t>
            </a:r>
          </a:p>
          <a:p>
            <a:endParaRPr lang="en-US" sz="2800" dirty="0" smtClean="0">
              <a:solidFill>
                <a:schemeClr val="bg1"/>
              </a:solidFill>
              <a:latin typeface="Aharoni" pitchFamily="2" charset="-79"/>
              <a:cs typeface="Aharoni" pitchFamily="2" charset="-79"/>
            </a:endParaRPr>
          </a:p>
          <a:p>
            <a:r>
              <a:rPr lang="en-US" sz="2800" dirty="0" smtClean="0">
                <a:solidFill>
                  <a:schemeClr val="bg1"/>
                </a:solidFill>
                <a:latin typeface="Aharoni" pitchFamily="2" charset="-79"/>
                <a:cs typeface="Aharoni" pitchFamily="2" charset="-79"/>
              </a:rPr>
              <a:t/>
            </a:r>
            <a:br>
              <a:rPr lang="en-US" sz="2800" dirty="0" smtClean="0">
                <a:solidFill>
                  <a:schemeClr val="bg1"/>
                </a:solidFill>
                <a:latin typeface="Aharoni" pitchFamily="2" charset="-79"/>
                <a:cs typeface="Aharoni" pitchFamily="2" charset="-79"/>
              </a:rPr>
            </a:br>
            <a:endParaRPr lang="en-US" sz="40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1371600" y="1524000"/>
            <a:ext cx="6858000" cy="4154984"/>
          </a:xfrm>
          <a:prstGeom prst="rect">
            <a:avLst/>
          </a:prstGeom>
          <a:noFill/>
        </p:spPr>
        <p:txBody>
          <a:bodyPr wrap="square" rtlCol="0">
            <a:spAutoFit/>
          </a:bodyPr>
          <a:lstStyle/>
          <a:p>
            <a:pPr marL="0" lvl="2"/>
            <a:r>
              <a:rPr lang="en-US" sz="2800" dirty="0" smtClean="0">
                <a:solidFill>
                  <a:srgbClr val="FFFF00"/>
                </a:solidFill>
                <a:latin typeface="Aharoni" pitchFamily="2" charset="-79"/>
                <a:cs typeface="Aharoni" pitchFamily="2" charset="-79"/>
              </a:rPr>
              <a:t>9. Insurance :</a:t>
            </a:r>
            <a:r>
              <a:rPr lang="en-US" sz="2800" dirty="0" smtClean="0">
                <a:solidFill>
                  <a:schemeClr val="bg1"/>
                </a:solidFill>
                <a:latin typeface="Aharoni" pitchFamily="2" charset="-79"/>
                <a:cs typeface="Aharoni" pitchFamily="2" charset="-79"/>
              </a:rPr>
              <a:t>-</a:t>
            </a:r>
          </a:p>
          <a:p>
            <a:pPr marL="0" lvl="2">
              <a:buFont typeface="Wingdings" pitchFamily="2" charset="2"/>
              <a:buChar char="Ø"/>
            </a:pPr>
            <a:r>
              <a:rPr lang="en-US" sz="2800" dirty="0" smtClean="0">
                <a:solidFill>
                  <a:schemeClr val="bg1"/>
                </a:solidFill>
                <a:latin typeface="Aharoni" pitchFamily="2" charset="-79"/>
                <a:cs typeface="Aharoni" pitchFamily="2" charset="-79"/>
              </a:rPr>
              <a:t>To cover the risk of materials during the transport </a:t>
            </a:r>
          </a:p>
          <a:p>
            <a:pPr marL="0" lvl="2">
              <a:buFont typeface="Wingdings" pitchFamily="2" charset="2"/>
              <a:buChar char="Ø"/>
            </a:pPr>
            <a:r>
              <a:rPr lang="en-US" sz="2800" dirty="0" smtClean="0">
                <a:solidFill>
                  <a:schemeClr val="bg1"/>
                </a:solidFill>
                <a:latin typeface="Aharoni" pitchFamily="2" charset="-79"/>
                <a:cs typeface="Aharoni" pitchFamily="2" charset="-79"/>
              </a:rPr>
              <a:t>To cover the risk of materials from Theft/  Stolen/ fire / spoilage/ other things                  </a:t>
            </a:r>
          </a:p>
          <a:p>
            <a:endParaRPr lang="en-US" sz="2800" dirty="0" smtClean="0">
              <a:solidFill>
                <a:schemeClr val="bg1"/>
              </a:solidFill>
              <a:latin typeface="Aharoni" pitchFamily="2" charset="-79"/>
              <a:cs typeface="Aharoni" pitchFamily="2" charset="-79"/>
            </a:endParaRPr>
          </a:p>
          <a:p>
            <a:r>
              <a:rPr lang="en-US" sz="2800" dirty="0" smtClean="0">
                <a:solidFill>
                  <a:schemeClr val="bg1"/>
                </a:solidFill>
                <a:latin typeface="Aharoni" pitchFamily="2" charset="-79"/>
                <a:cs typeface="Aharoni" pitchFamily="2" charset="-79"/>
              </a:rPr>
              <a:t/>
            </a:r>
            <a:br>
              <a:rPr lang="en-US" sz="2800" dirty="0" smtClean="0">
                <a:solidFill>
                  <a:schemeClr val="bg1"/>
                </a:solidFill>
                <a:latin typeface="Aharoni" pitchFamily="2" charset="-79"/>
                <a:cs typeface="Aharoni" pitchFamily="2" charset="-79"/>
              </a:rPr>
            </a:br>
            <a:endParaRPr lang="en-US" sz="40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1371600" y="1524000"/>
            <a:ext cx="6858000" cy="5447645"/>
          </a:xfrm>
          <a:prstGeom prst="rect">
            <a:avLst/>
          </a:prstGeom>
          <a:noFill/>
        </p:spPr>
        <p:txBody>
          <a:bodyPr wrap="square" rtlCol="0">
            <a:spAutoFit/>
          </a:bodyPr>
          <a:lstStyle/>
          <a:p>
            <a:pPr marL="0" lvl="2"/>
            <a:r>
              <a:rPr lang="en-US" sz="2800" dirty="0" smtClean="0">
                <a:solidFill>
                  <a:srgbClr val="FFFF00"/>
                </a:solidFill>
                <a:latin typeface="Aharoni" pitchFamily="2" charset="-79"/>
                <a:cs typeface="Aharoni" pitchFamily="2" charset="-79"/>
              </a:rPr>
              <a:t>10. Storing :</a:t>
            </a:r>
            <a:r>
              <a:rPr lang="en-US" sz="2800" dirty="0" smtClean="0">
                <a:solidFill>
                  <a:schemeClr val="bg1"/>
                </a:solidFill>
                <a:latin typeface="Aharoni" pitchFamily="2" charset="-79"/>
                <a:cs typeface="Aharoni" pitchFamily="2" charset="-79"/>
              </a:rPr>
              <a:t>-</a:t>
            </a:r>
          </a:p>
          <a:p>
            <a:pPr marL="0" lvl="2">
              <a:buFont typeface="Wingdings" pitchFamily="2" charset="2"/>
              <a:buChar char="Ø"/>
            </a:pPr>
            <a:r>
              <a:rPr lang="en-US" sz="2800" dirty="0" smtClean="0">
                <a:solidFill>
                  <a:schemeClr val="bg1"/>
                </a:solidFill>
                <a:latin typeface="Aharoni" pitchFamily="2" charset="-79"/>
                <a:cs typeface="Aharoni" pitchFamily="2" charset="-79"/>
              </a:rPr>
              <a:t>It means store the material in warehouse after the proper inspection as per the purchase order</a:t>
            </a:r>
          </a:p>
          <a:p>
            <a:pPr marL="0" lvl="2">
              <a:buFont typeface="Wingdings" pitchFamily="2" charset="2"/>
              <a:buChar char="Ø"/>
            </a:pPr>
            <a:r>
              <a:rPr lang="en-US" sz="2800" dirty="0" smtClean="0">
                <a:solidFill>
                  <a:schemeClr val="bg1"/>
                </a:solidFill>
                <a:latin typeface="Aharoni" pitchFamily="2" charset="-79"/>
                <a:cs typeface="Aharoni" pitchFamily="2" charset="-79"/>
              </a:rPr>
              <a:t>It means to arrange materials as per the LIFO/FIFO methods as per the natures of materials.</a:t>
            </a:r>
          </a:p>
          <a:p>
            <a:pPr marL="0" lvl="2">
              <a:buFont typeface="Wingdings" pitchFamily="2" charset="2"/>
              <a:buChar char="Ø"/>
            </a:pPr>
            <a:r>
              <a:rPr lang="en-US" sz="2800" dirty="0" smtClean="0">
                <a:solidFill>
                  <a:schemeClr val="bg1"/>
                </a:solidFill>
                <a:latin typeface="Aharoni" pitchFamily="2" charset="-79"/>
                <a:cs typeface="Aharoni" pitchFamily="2" charset="-79"/>
              </a:rPr>
              <a:t>It is also record of quantities of materials available in the store                     </a:t>
            </a:r>
          </a:p>
          <a:p>
            <a:endParaRPr lang="en-US" sz="2800" dirty="0" smtClean="0">
              <a:solidFill>
                <a:schemeClr val="bg1"/>
              </a:solidFill>
              <a:latin typeface="Aharoni" pitchFamily="2" charset="-79"/>
              <a:cs typeface="Aharoni" pitchFamily="2" charset="-79"/>
            </a:endParaRPr>
          </a:p>
          <a:p>
            <a:r>
              <a:rPr lang="en-US" sz="2800" dirty="0" smtClean="0">
                <a:solidFill>
                  <a:schemeClr val="bg1"/>
                </a:solidFill>
                <a:latin typeface="Aharoni" pitchFamily="2" charset="-79"/>
                <a:cs typeface="Aharoni" pitchFamily="2" charset="-79"/>
              </a:rPr>
              <a:t/>
            </a:r>
            <a:br>
              <a:rPr lang="en-US" sz="2800" dirty="0" smtClean="0">
                <a:solidFill>
                  <a:schemeClr val="bg1"/>
                </a:solidFill>
                <a:latin typeface="Aharoni" pitchFamily="2" charset="-79"/>
                <a:cs typeface="Aharoni" pitchFamily="2" charset="-79"/>
              </a:rPr>
            </a:br>
            <a:endParaRPr lang="en-US" sz="40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1371600" y="1524000"/>
            <a:ext cx="6858000" cy="6309420"/>
          </a:xfrm>
          <a:prstGeom prst="rect">
            <a:avLst/>
          </a:prstGeom>
          <a:noFill/>
        </p:spPr>
        <p:txBody>
          <a:bodyPr wrap="square" rtlCol="0">
            <a:spAutoFit/>
          </a:bodyPr>
          <a:lstStyle/>
          <a:p>
            <a:pPr marL="0" lvl="2"/>
            <a:r>
              <a:rPr lang="en-US" sz="2800" dirty="0" smtClean="0">
                <a:solidFill>
                  <a:srgbClr val="FFFF00"/>
                </a:solidFill>
                <a:latin typeface="Aharoni" pitchFamily="2" charset="-79"/>
                <a:cs typeface="Aharoni" pitchFamily="2" charset="-79"/>
              </a:rPr>
              <a:t>11. Transport :</a:t>
            </a:r>
            <a:r>
              <a:rPr lang="en-US" sz="2800" dirty="0" smtClean="0">
                <a:solidFill>
                  <a:schemeClr val="bg1"/>
                </a:solidFill>
                <a:latin typeface="Aharoni" pitchFamily="2" charset="-79"/>
                <a:cs typeface="Aharoni" pitchFamily="2" charset="-79"/>
              </a:rPr>
              <a:t>-</a:t>
            </a:r>
          </a:p>
          <a:p>
            <a:pPr marL="0" lvl="2"/>
            <a:endParaRPr lang="en-US" sz="2800" dirty="0" smtClean="0">
              <a:solidFill>
                <a:schemeClr val="bg1"/>
              </a:solidFill>
              <a:latin typeface="Aharoni" pitchFamily="2" charset="-79"/>
              <a:cs typeface="Aharoni" pitchFamily="2" charset="-79"/>
            </a:endParaRPr>
          </a:p>
          <a:p>
            <a:pPr marL="0" lvl="2"/>
            <a:r>
              <a:rPr lang="en-US" sz="2800" dirty="0" smtClean="0">
                <a:solidFill>
                  <a:schemeClr val="bg1"/>
                </a:solidFill>
                <a:latin typeface="Aharoni" pitchFamily="2" charset="-79"/>
                <a:cs typeface="Aharoni" pitchFamily="2" charset="-79"/>
              </a:rPr>
              <a:t>It involves basic two cost of transport </a:t>
            </a:r>
          </a:p>
          <a:p>
            <a:pPr marL="514350" lvl="2" indent="-514350">
              <a:buAutoNum type="arabicPeriod"/>
            </a:pPr>
            <a:r>
              <a:rPr lang="en-US" sz="2800" dirty="0" smtClean="0">
                <a:solidFill>
                  <a:schemeClr val="bg1"/>
                </a:solidFill>
                <a:latin typeface="Aharoni" pitchFamily="2" charset="-79"/>
                <a:cs typeface="Aharoni" pitchFamily="2" charset="-79"/>
              </a:rPr>
              <a:t>Transport charges / cost</a:t>
            </a:r>
          </a:p>
          <a:p>
            <a:pPr marL="514350" lvl="2" indent="-514350">
              <a:buAutoNum type="arabicPeriod"/>
            </a:pPr>
            <a:r>
              <a:rPr lang="en-US" sz="2800" dirty="0" smtClean="0">
                <a:solidFill>
                  <a:schemeClr val="bg1"/>
                </a:solidFill>
                <a:latin typeface="Aharoni" pitchFamily="2" charset="-79"/>
                <a:cs typeface="Aharoni" pitchFamily="2" charset="-79"/>
              </a:rPr>
              <a:t>freight and octroi, Toll Charges/ miscellaneous  expenses</a:t>
            </a:r>
          </a:p>
          <a:p>
            <a:pPr marL="514350" lvl="2" indent="-514350">
              <a:buAutoNum type="arabicPeriod"/>
            </a:pPr>
            <a:r>
              <a:rPr lang="en-US" sz="2800" dirty="0" smtClean="0">
                <a:solidFill>
                  <a:schemeClr val="bg1"/>
                </a:solidFill>
                <a:latin typeface="Aharoni" pitchFamily="2" charset="-79"/>
                <a:cs typeface="Aharoni" pitchFamily="2" charset="-79"/>
              </a:rPr>
              <a:t>Various Type of transport </a:t>
            </a:r>
          </a:p>
          <a:p>
            <a:pPr marL="514350" lvl="2" indent="-514350">
              <a:buAutoNum type="arabicPeriod"/>
            </a:pPr>
            <a:r>
              <a:rPr lang="en-US" sz="2800" dirty="0" smtClean="0">
                <a:solidFill>
                  <a:schemeClr val="bg1"/>
                </a:solidFill>
                <a:latin typeface="Aharoni" pitchFamily="2" charset="-79"/>
                <a:cs typeface="Aharoni" pitchFamily="2" charset="-79"/>
              </a:rPr>
              <a:t>Railway</a:t>
            </a:r>
          </a:p>
          <a:p>
            <a:pPr marL="514350" lvl="2" indent="-514350">
              <a:buAutoNum type="arabicPeriod"/>
            </a:pPr>
            <a:r>
              <a:rPr lang="en-US" sz="2800" dirty="0" smtClean="0">
                <a:solidFill>
                  <a:schemeClr val="bg1"/>
                </a:solidFill>
                <a:latin typeface="Aharoni" pitchFamily="2" charset="-79"/>
                <a:cs typeface="Aharoni" pitchFamily="2" charset="-79"/>
              </a:rPr>
              <a:t>Road Transport</a:t>
            </a:r>
          </a:p>
          <a:p>
            <a:pPr marL="514350" lvl="2" indent="-514350">
              <a:buAutoNum type="arabicPeriod"/>
            </a:pPr>
            <a:r>
              <a:rPr lang="en-US" sz="2800" dirty="0" smtClean="0">
                <a:solidFill>
                  <a:schemeClr val="bg1"/>
                </a:solidFill>
                <a:latin typeface="Aharoni" pitchFamily="2" charset="-79"/>
                <a:cs typeface="Aharoni" pitchFamily="2" charset="-79"/>
              </a:rPr>
              <a:t>Water Transport</a:t>
            </a:r>
          </a:p>
          <a:p>
            <a:pPr marL="514350" lvl="2" indent="-514350">
              <a:buAutoNum type="arabicPeriod"/>
            </a:pPr>
            <a:r>
              <a:rPr lang="en-US" sz="2800" dirty="0" smtClean="0">
                <a:solidFill>
                  <a:schemeClr val="bg1"/>
                </a:solidFill>
                <a:latin typeface="Aharoni" pitchFamily="2" charset="-79"/>
                <a:cs typeface="Aharoni" pitchFamily="2" charset="-79"/>
              </a:rPr>
              <a:t>Air transport                    </a:t>
            </a:r>
          </a:p>
          <a:p>
            <a:endParaRPr lang="en-US" sz="2800" dirty="0" smtClean="0">
              <a:solidFill>
                <a:schemeClr val="bg1"/>
              </a:solidFill>
              <a:latin typeface="Aharoni" pitchFamily="2" charset="-79"/>
              <a:cs typeface="Aharoni" pitchFamily="2" charset="-79"/>
            </a:endParaRPr>
          </a:p>
          <a:p>
            <a:r>
              <a:rPr lang="en-US" sz="2800" dirty="0" smtClean="0">
                <a:solidFill>
                  <a:schemeClr val="bg1"/>
                </a:solidFill>
                <a:latin typeface="Aharoni" pitchFamily="2" charset="-79"/>
                <a:cs typeface="Aharoni" pitchFamily="2" charset="-79"/>
              </a:rPr>
              <a:t/>
            </a:r>
            <a:br>
              <a:rPr lang="en-US" sz="2800" dirty="0" smtClean="0">
                <a:solidFill>
                  <a:schemeClr val="bg1"/>
                </a:solidFill>
                <a:latin typeface="Aharoni" pitchFamily="2" charset="-79"/>
                <a:cs typeface="Aharoni" pitchFamily="2" charset="-79"/>
              </a:rPr>
            </a:br>
            <a:endParaRPr lang="en-US" sz="40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1371600" y="1524000"/>
            <a:ext cx="6858000" cy="4154984"/>
          </a:xfrm>
          <a:prstGeom prst="rect">
            <a:avLst/>
          </a:prstGeom>
          <a:noFill/>
        </p:spPr>
        <p:txBody>
          <a:bodyPr wrap="square" rtlCol="0">
            <a:spAutoFit/>
          </a:bodyPr>
          <a:lstStyle/>
          <a:p>
            <a:pPr marL="0" lvl="2"/>
            <a:r>
              <a:rPr lang="en-US" sz="2800" dirty="0" smtClean="0">
                <a:solidFill>
                  <a:srgbClr val="FFFF00"/>
                </a:solidFill>
                <a:latin typeface="Aharoni" pitchFamily="2" charset="-79"/>
                <a:cs typeface="Aharoni" pitchFamily="2" charset="-79"/>
              </a:rPr>
              <a:t>12. Quality control :</a:t>
            </a:r>
            <a:r>
              <a:rPr lang="en-US" sz="2800" dirty="0" smtClean="0">
                <a:solidFill>
                  <a:schemeClr val="bg1"/>
                </a:solidFill>
                <a:latin typeface="Aharoni" pitchFamily="2" charset="-79"/>
                <a:cs typeface="Aharoni" pitchFamily="2" charset="-79"/>
              </a:rPr>
              <a:t>-</a:t>
            </a:r>
          </a:p>
          <a:p>
            <a:pPr marL="0" lvl="2"/>
            <a:endParaRPr lang="en-US" sz="2800" dirty="0" smtClean="0">
              <a:solidFill>
                <a:schemeClr val="bg1"/>
              </a:solidFill>
              <a:latin typeface="Aharoni" pitchFamily="2" charset="-79"/>
              <a:cs typeface="Aharoni" pitchFamily="2" charset="-79"/>
            </a:endParaRPr>
          </a:p>
          <a:p>
            <a:pPr marL="0" lvl="2"/>
            <a:r>
              <a:rPr lang="en-US" sz="2800" dirty="0" smtClean="0">
                <a:solidFill>
                  <a:schemeClr val="bg1"/>
                </a:solidFill>
                <a:latin typeface="Aharoni" pitchFamily="2" charset="-79"/>
                <a:cs typeface="Aharoni" pitchFamily="2" charset="-79"/>
              </a:rPr>
              <a:t>It is focused on to maintain the quality of raw materials so that final product quality is also best as per the requirement of customers                    </a:t>
            </a:r>
          </a:p>
          <a:p>
            <a:endParaRPr lang="en-US" sz="2800" dirty="0" smtClean="0">
              <a:solidFill>
                <a:schemeClr val="bg1"/>
              </a:solidFill>
              <a:latin typeface="Aharoni" pitchFamily="2" charset="-79"/>
              <a:cs typeface="Aharoni" pitchFamily="2" charset="-79"/>
            </a:endParaRPr>
          </a:p>
          <a:p>
            <a:r>
              <a:rPr lang="en-US" sz="2800" dirty="0" smtClean="0">
                <a:solidFill>
                  <a:schemeClr val="bg1"/>
                </a:solidFill>
                <a:latin typeface="Aharoni" pitchFamily="2" charset="-79"/>
                <a:cs typeface="Aharoni" pitchFamily="2" charset="-79"/>
              </a:rPr>
              <a:t/>
            </a:r>
            <a:br>
              <a:rPr lang="en-US" sz="2800" dirty="0" smtClean="0">
                <a:solidFill>
                  <a:schemeClr val="bg1"/>
                </a:solidFill>
                <a:latin typeface="Aharoni" pitchFamily="2" charset="-79"/>
                <a:cs typeface="Aharoni" pitchFamily="2" charset="-79"/>
              </a:rPr>
            </a:br>
            <a:endParaRPr lang="en-US" sz="40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1371600" y="1524000"/>
            <a:ext cx="6858000" cy="5878532"/>
          </a:xfrm>
          <a:prstGeom prst="rect">
            <a:avLst/>
          </a:prstGeom>
          <a:noFill/>
        </p:spPr>
        <p:txBody>
          <a:bodyPr wrap="square" rtlCol="0">
            <a:spAutoFit/>
          </a:bodyPr>
          <a:lstStyle/>
          <a:p>
            <a:pPr marL="0" lvl="2"/>
            <a:r>
              <a:rPr lang="en-US" sz="2800" dirty="0" smtClean="0">
                <a:solidFill>
                  <a:srgbClr val="FFFF00"/>
                </a:solidFill>
                <a:latin typeface="Aharoni" pitchFamily="2" charset="-79"/>
                <a:cs typeface="Aharoni" pitchFamily="2" charset="-79"/>
              </a:rPr>
              <a:t>13. Disposal of Scrap and Surplus :</a:t>
            </a:r>
            <a:r>
              <a:rPr lang="en-US" sz="2800" dirty="0" smtClean="0">
                <a:solidFill>
                  <a:schemeClr val="bg1"/>
                </a:solidFill>
                <a:latin typeface="Aharoni" pitchFamily="2" charset="-79"/>
                <a:cs typeface="Aharoni" pitchFamily="2" charset="-79"/>
              </a:rPr>
              <a:t>-</a:t>
            </a:r>
          </a:p>
          <a:p>
            <a:pPr marL="0" lvl="2">
              <a:buFont typeface="Wingdings" pitchFamily="2" charset="2"/>
              <a:buChar char="Ø"/>
            </a:pPr>
            <a:r>
              <a:rPr lang="en-US" sz="2800" dirty="0" smtClean="0">
                <a:solidFill>
                  <a:schemeClr val="bg1"/>
                </a:solidFill>
                <a:latin typeface="Aharoni" pitchFamily="2" charset="-79"/>
                <a:cs typeface="Aharoni" pitchFamily="2" charset="-79"/>
              </a:rPr>
              <a:t>It is one of ancillary function of Material management </a:t>
            </a:r>
          </a:p>
          <a:p>
            <a:pPr marL="0" lvl="2">
              <a:buFont typeface="Wingdings" pitchFamily="2" charset="2"/>
              <a:buChar char="Ø"/>
            </a:pPr>
            <a:r>
              <a:rPr lang="en-US" sz="2800" dirty="0" smtClean="0">
                <a:solidFill>
                  <a:schemeClr val="bg1"/>
                </a:solidFill>
                <a:latin typeface="Aharoni" pitchFamily="2" charset="-79"/>
                <a:cs typeface="Aharoni" pitchFamily="2" charset="-79"/>
              </a:rPr>
              <a:t>Some of the amount or money recovered from selling Scrap and Surplus </a:t>
            </a:r>
          </a:p>
          <a:p>
            <a:pPr marL="0" lvl="2">
              <a:buFont typeface="Wingdings" pitchFamily="2" charset="2"/>
              <a:buChar char="Ø"/>
            </a:pPr>
            <a:endParaRPr lang="en-US" sz="2800" dirty="0" smtClean="0">
              <a:solidFill>
                <a:schemeClr val="bg1"/>
              </a:solidFill>
              <a:latin typeface="Aharoni" pitchFamily="2" charset="-79"/>
              <a:cs typeface="Aharoni" pitchFamily="2" charset="-79"/>
            </a:endParaRPr>
          </a:p>
          <a:p>
            <a:pPr marL="0" lvl="2">
              <a:buFont typeface="Wingdings" pitchFamily="2" charset="2"/>
              <a:buChar char="Ø"/>
            </a:pPr>
            <a:r>
              <a:rPr lang="en-US" sz="2800" dirty="0" smtClean="0">
                <a:solidFill>
                  <a:schemeClr val="bg1"/>
                </a:solidFill>
                <a:latin typeface="Aharoni" pitchFamily="2" charset="-79"/>
                <a:cs typeface="Aharoni" pitchFamily="2" charset="-79"/>
              </a:rPr>
              <a:t>For example:- Sugarcane—Sugar-           </a:t>
            </a:r>
          </a:p>
          <a:p>
            <a:pPr marL="0" lvl="2">
              <a:buFont typeface="Wingdings" pitchFamily="2" charset="2"/>
              <a:buChar char="Ø"/>
            </a:pPr>
            <a:r>
              <a:rPr lang="en-US" sz="2800" dirty="0" smtClean="0">
                <a:solidFill>
                  <a:schemeClr val="bg1"/>
                </a:solidFill>
                <a:latin typeface="Aharoni" pitchFamily="2" charset="-79"/>
                <a:cs typeface="Aharoni" pitchFamily="2" charset="-79"/>
              </a:rPr>
              <a:t>          </a:t>
            </a:r>
            <a:r>
              <a:rPr lang="en-US" sz="2800" dirty="0" err="1" smtClean="0">
                <a:solidFill>
                  <a:schemeClr val="bg1"/>
                </a:solidFill>
                <a:latin typeface="Aharoni" pitchFamily="2" charset="-79"/>
                <a:cs typeface="Aharoni" pitchFamily="2" charset="-79"/>
              </a:rPr>
              <a:t>Jaggery</a:t>
            </a:r>
            <a:r>
              <a:rPr lang="en-US" sz="2800" dirty="0" smtClean="0">
                <a:solidFill>
                  <a:schemeClr val="bg1"/>
                </a:solidFill>
                <a:latin typeface="Aharoni" pitchFamily="2" charset="-79"/>
                <a:cs typeface="Aharoni" pitchFamily="2" charset="-79"/>
              </a:rPr>
              <a:t>- Alcohol- </a:t>
            </a:r>
            <a:r>
              <a:rPr lang="en-US" sz="2800" dirty="0" err="1" smtClean="0">
                <a:solidFill>
                  <a:schemeClr val="bg1"/>
                </a:solidFill>
                <a:latin typeface="Aharoni" pitchFamily="2" charset="-79"/>
                <a:cs typeface="Aharoni" pitchFamily="2" charset="-79"/>
              </a:rPr>
              <a:t>Thermocol</a:t>
            </a:r>
            <a:r>
              <a:rPr lang="en-US" sz="2800" dirty="0" smtClean="0">
                <a:solidFill>
                  <a:schemeClr val="bg1"/>
                </a:solidFill>
                <a:latin typeface="Aharoni" pitchFamily="2" charset="-79"/>
                <a:cs typeface="Aharoni" pitchFamily="2" charset="-79"/>
              </a:rPr>
              <a:t> </a:t>
            </a:r>
          </a:p>
          <a:p>
            <a:pPr marL="0" lvl="2"/>
            <a:r>
              <a:rPr lang="en-US" sz="2800" dirty="0" smtClean="0">
                <a:solidFill>
                  <a:schemeClr val="bg1"/>
                </a:solidFill>
                <a:latin typeface="Aharoni" pitchFamily="2" charset="-79"/>
                <a:cs typeface="Aharoni" pitchFamily="2" charset="-79"/>
              </a:rPr>
              <a:t>                   </a:t>
            </a:r>
          </a:p>
          <a:p>
            <a:endParaRPr lang="en-US" sz="2800" dirty="0" smtClean="0">
              <a:solidFill>
                <a:schemeClr val="bg1"/>
              </a:solidFill>
              <a:latin typeface="Aharoni" pitchFamily="2" charset="-79"/>
              <a:cs typeface="Aharoni" pitchFamily="2" charset="-79"/>
            </a:endParaRPr>
          </a:p>
          <a:p>
            <a:r>
              <a:rPr lang="en-US" sz="2800" dirty="0" smtClean="0">
                <a:solidFill>
                  <a:schemeClr val="bg1"/>
                </a:solidFill>
                <a:latin typeface="Aharoni" pitchFamily="2" charset="-79"/>
                <a:cs typeface="Aharoni" pitchFamily="2" charset="-79"/>
              </a:rPr>
              <a:t/>
            </a:r>
            <a:br>
              <a:rPr lang="en-US" sz="2800" dirty="0" smtClean="0">
                <a:solidFill>
                  <a:schemeClr val="bg1"/>
                </a:solidFill>
                <a:latin typeface="Aharoni" pitchFamily="2" charset="-79"/>
                <a:cs typeface="Aharoni" pitchFamily="2" charset="-79"/>
              </a:rPr>
            </a:br>
            <a:endParaRPr lang="en-US" sz="40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115"/>
            <a:ext cx="9144000" cy="6856885"/>
          </a:xfrm>
        </p:spPr>
      </p:pic>
      <p:sp>
        <p:nvSpPr>
          <p:cNvPr id="6" name="TextBox 5"/>
          <p:cNvSpPr txBox="1"/>
          <p:nvPr/>
        </p:nvSpPr>
        <p:spPr>
          <a:xfrm>
            <a:off x="1295400" y="152400"/>
            <a:ext cx="6934200" cy="369332"/>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n-US" b="1" dirty="0" smtClean="0">
                <a:solidFill>
                  <a:schemeClr val="bg1"/>
                </a:solidFill>
              </a:rPr>
              <a:t> Scope of Material Management </a:t>
            </a:r>
            <a:endParaRPr lang="en-US" b="1" dirty="0">
              <a:solidFill>
                <a:schemeClr val="bg1"/>
              </a:solidFill>
            </a:endParaRPr>
          </a:p>
        </p:txBody>
      </p:sp>
      <p:sp>
        <p:nvSpPr>
          <p:cNvPr id="7" name="TextBox 6"/>
          <p:cNvSpPr txBox="1"/>
          <p:nvPr/>
        </p:nvSpPr>
        <p:spPr>
          <a:xfrm>
            <a:off x="2133600" y="685800"/>
            <a:ext cx="5257800"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dirty="0" smtClean="0">
                <a:solidFill>
                  <a:schemeClr val="bg1"/>
                </a:solidFill>
              </a:rPr>
              <a:t>(</a:t>
            </a:r>
            <a:r>
              <a:rPr lang="en-US" b="1" dirty="0" smtClean="0">
                <a:solidFill>
                  <a:schemeClr val="bg1"/>
                </a:solidFill>
              </a:rPr>
              <a:t>Shortcut to remember ) P3 C2 M.....wrist ...</a:t>
            </a:r>
            <a:r>
              <a:rPr lang="en-US" b="1" dirty="0" err="1" smtClean="0">
                <a:solidFill>
                  <a:schemeClr val="bg1"/>
                </a:solidFill>
              </a:rPr>
              <a:t>qd</a:t>
            </a:r>
            <a:endParaRPr lang="en-US" b="1" dirty="0" smtClean="0">
              <a:solidFill>
                <a:schemeClr val="bg1"/>
              </a:solidFill>
            </a:endParaRPr>
          </a:p>
          <a:p>
            <a:endParaRPr lang="en-US" b="1" dirty="0">
              <a:solidFill>
                <a:schemeClr val="bg1"/>
              </a:solidFill>
            </a:endParaRPr>
          </a:p>
        </p:txBody>
      </p:sp>
      <p:sp>
        <p:nvSpPr>
          <p:cNvPr id="11" name="TextBox 10"/>
          <p:cNvSpPr txBox="1"/>
          <p:nvPr/>
        </p:nvSpPr>
        <p:spPr>
          <a:xfrm>
            <a:off x="304800" y="1524000"/>
            <a:ext cx="8305800" cy="5232202"/>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dirty="0" smtClean="0"/>
              <a:t>                                          </a:t>
            </a:r>
            <a:endParaRPr lang="en-US" b="1" dirty="0" smtClean="0">
              <a:solidFill>
                <a:schemeClr val="bg1"/>
              </a:solidFill>
            </a:endParaRPr>
          </a:p>
          <a:p>
            <a:pPr marL="1257300" lvl="2" indent="-342900">
              <a:buFont typeface="+mj-lt"/>
              <a:buAutoNum type="arabicParenR"/>
            </a:pPr>
            <a:r>
              <a:rPr lang="en-US" b="1" dirty="0" smtClean="0"/>
              <a:t>Purchasing</a:t>
            </a:r>
            <a:endParaRPr lang="en-US" sz="2000" b="1" dirty="0" smtClean="0"/>
          </a:p>
          <a:p>
            <a:pPr marL="1257300" lvl="2" indent="-342900">
              <a:buFont typeface="+mj-lt"/>
              <a:buAutoNum type="arabicParenR"/>
            </a:pPr>
            <a:r>
              <a:rPr lang="en-US" b="1" dirty="0" smtClean="0"/>
              <a:t>Production planning and control                                                 P3  </a:t>
            </a:r>
            <a:endParaRPr lang="en-US" sz="1600" dirty="0" smtClean="0"/>
          </a:p>
          <a:p>
            <a:pPr marL="1257300" lvl="2" indent="-342900">
              <a:buFont typeface="+mj-lt"/>
              <a:buAutoNum type="arabicParenR"/>
            </a:pPr>
            <a:r>
              <a:rPr lang="en-US" b="1" dirty="0" smtClean="0"/>
              <a:t>Packing and Packaging</a:t>
            </a:r>
          </a:p>
          <a:p>
            <a:pPr marL="1257300" lvl="2" indent="-342900">
              <a:buFont typeface="+mj-lt"/>
              <a:buAutoNum type="arabicParenR"/>
            </a:pPr>
            <a:endParaRPr lang="en-US" sz="1600" dirty="0" smtClean="0"/>
          </a:p>
          <a:p>
            <a:pPr marL="1257300" lvl="2" indent="-342900">
              <a:buFont typeface="+mj-lt"/>
              <a:buAutoNum type="arabicParenR"/>
            </a:pPr>
            <a:r>
              <a:rPr lang="en-US" b="1" dirty="0" smtClean="0"/>
              <a:t>Customs                                                                                            C2</a:t>
            </a:r>
            <a:endParaRPr lang="en-US" sz="1600" dirty="0" smtClean="0"/>
          </a:p>
          <a:p>
            <a:pPr marL="1257300" lvl="2" indent="-342900">
              <a:buFont typeface="+mj-lt"/>
              <a:buAutoNum type="arabicParenR"/>
            </a:pPr>
            <a:r>
              <a:rPr lang="en-US" b="1" dirty="0" smtClean="0"/>
              <a:t>Customer service</a:t>
            </a:r>
          </a:p>
          <a:p>
            <a:pPr marL="1257300" lvl="2" indent="-342900">
              <a:buFont typeface="+mj-lt"/>
              <a:buAutoNum type="arabicParenR"/>
            </a:pPr>
            <a:endParaRPr lang="en-US" sz="1600" dirty="0" smtClean="0"/>
          </a:p>
          <a:p>
            <a:pPr marL="1257300" lvl="2" indent="-342900">
              <a:buFont typeface="+mj-lt"/>
              <a:buAutoNum type="arabicParenR"/>
            </a:pPr>
            <a:r>
              <a:rPr lang="en-US" b="1" dirty="0" smtClean="0"/>
              <a:t>Material handling                                                                            M</a:t>
            </a:r>
          </a:p>
          <a:p>
            <a:pPr marL="1257300" lvl="2" indent="-342900">
              <a:buFont typeface="+mj-lt"/>
              <a:buAutoNum type="arabicParenR"/>
            </a:pPr>
            <a:endParaRPr lang="en-US" sz="1600" dirty="0" smtClean="0"/>
          </a:p>
          <a:p>
            <a:pPr marL="1257300" lvl="2" indent="-342900">
              <a:buFont typeface="+mj-lt"/>
              <a:buAutoNum type="arabicParenR"/>
            </a:pPr>
            <a:r>
              <a:rPr lang="en-US" b="1" dirty="0" smtClean="0"/>
              <a:t>Warehousing</a:t>
            </a:r>
            <a:endParaRPr lang="en-US" sz="1600" dirty="0" smtClean="0"/>
          </a:p>
          <a:p>
            <a:pPr marL="1257300" lvl="2" indent="-342900">
              <a:buFont typeface="+mj-lt"/>
              <a:buAutoNum type="arabicParenR"/>
            </a:pPr>
            <a:r>
              <a:rPr lang="en-US" b="1" dirty="0" smtClean="0"/>
              <a:t>Receiving</a:t>
            </a:r>
            <a:endParaRPr lang="en-US" sz="1600" dirty="0" smtClean="0"/>
          </a:p>
          <a:p>
            <a:pPr marL="1257300" lvl="2" indent="-342900">
              <a:buFont typeface="+mj-lt"/>
              <a:buAutoNum type="arabicParenR"/>
            </a:pPr>
            <a:r>
              <a:rPr lang="en-US" b="1" dirty="0" smtClean="0"/>
              <a:t>Insurance                                                                                            WRIST </a:t>
            </a:r>
          </a:p>
          <a:p>
            <a:pPr marL="1257300" lvl="2" indent="-342900">
              <a:buFont typeface="+mj-lt"/>
              <a:buAutoNum type="arabicParenR"/>
            </a:pPr>
            <a:r>
              <a:rPr lang="en-US" b="1" dirty="0" smtClean="0"/>
              <a:t>Storing </a:t>
            </a:r>
          </a:p>
          <a:p>
            <a:pPr marL="1257300" lvl="2" indent="-342900">
              <a:buFont typeface="+mj-lt"/>
              <a:buAutoNum type="arabicParenR"/>
            </a:pPr>
            <a:r>
              <a:rPr lang="en-US" b="1" dirty="0" smtClean="0"/>
              <a:t>Transport</a:t>
            </a:r>
          </a:p>
          <a:p>
            <a:pPr marL="1257300" lvl="2" indent="-342900">
              <a:buFont typeface="+mj-lt"/>
              <a:buAutoNum type="arabicParenR"/>
            </a:pPr>
            <a:endParaRPr lang="en-US" b="1" dirty="0" smtClean="0"/>
          </a:p>
          <a:p>
            <a:pPr marL="1257300" lvl="2" indent="-342900">
              <a:buFont typeface="+mj-lt"/>
              <a:buAutoNum type="arabicParenR"/>
            </a:pPr>
            <a:r>
              <a:rPr lang="en-US" b="1" dirty="0" smtClean="0"/>
              <a:t> Quality control                                                                              QD </a:t>
            </a:r>
          </a:p>
          <a:p>
            <a:pPr marL="1257300" lvl="2" indent="-342900">
              <a:buFont typeface="+mj-lt"/>
              <a:buAutoNum type="arabicParenR"/>
            </a:pPr>
            <a:r>
              <a:rPr lang="en-US" b="1" dirty="0" smtClean="0"/>
              <a:t>Disposal of Scrap and Surplus</a:t>
            </a:r>
            <a:r>
              <a:rPr lang="en-US" dirty="0" smtClean="0">
                <a:solidFill>
                  <a:schemeClr val="bg1"/>
                </a:solidFill>
              </a:rPr>
              <a:t> </a:t>
            </a:r>
          </a:p>
          <a:p>
            <a:pPr marL="1257300" lvl="2" indent="-342900">
              <a:buFont typeface="+mj-lt"/>
              <a:buAutoNum type="arabicParenR"/>
            </a:pPr>
            <a:endParaRPr lang="en-US" sz="1600" dirty="0" smtClean="0">
              <a:solidFill>
                <a:schemeClr val="bg1"/>
              </a:solidFill>
            </a:endParaRPr>
          </a:p>
        </p:txBody>
      </p:sp>
      <p:sp>
        <p:nvSpPr>
          <p:cNvPr id="12" name="Right Brace 11"/>
          <p:cNvSpPr/>
          <p:nvPr/>
        </p:nvSpPr>
        <p:spPr>
          <a:xfrm>
            <a:off x="4876800" y="1981200"/>
            <a:ext cx="2057400" cy="533400"/>
          </a:xfrm>
          <a:prstGeom prst="rightBrac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chemeClr val="bg1"/>
              </a:solidFill>
            </a:endParaRPr>
          </a:p>
        </p:txBody>
      </p:sp>
      <p:sp>
        <p:nvSpPr>
          <p:cNvPr id="13" name="Right Brace 12"/>
          <p:cNvSpPr/>
          <p:nvPr/>
        </p:nvSpPr>
        <p:spPr>
          <a:xfrm>
            <a:off x="5029200" y="2819400"/>
            <a:ext cx="2057400" cy="533400"/>
          </a:xfrm>
          <a:prstGeom prst="rightBrac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chemeClr val="bg1"/>
              </a:solidFill>
            </a:endParaRPr>
          </a:p>
        </p:txBody>
      </p:sp>
      <p:sp>
        <p:nvSpPr>
          <p:cNvPr id="14" name="Right Brace 13"/>
          <p:cNvSpPr/>
          <p:nvPr/>
        </p:nvSpPr>
        <p:spPr>
          <a:xfrm>
            <a:off x="4953000" y="4495800"/>
            <a:ext cx="2286000" cy="838200"/>
          </a:xfrm>
          <a:prstGeom prst="rightBrac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chemeClr val="bg1"/>
              </a:solidFill>
            </a:endParaRPr>
          </a:p>
        </p:txBody>
      </p:sp>
      <p:sp>
        <p:nvSpPr>
          <p:cNvPr id="15" name="Right Brace 14"/>
          <p:cNvSpPr/>
          <p:nvPr/>
        </p:nvSpPr>
        <p:spPr>
          <a:xfrm>
            <a:off x="5029200" y="5867400"/>
            <a:ext cx="2057400" cy="533400"/>
          </a:xfrm>
          <a:prstGeom prst="rightBrac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chemeClr val="bg1"/>
              </a:solidFill>
            </a:endParaRPr>
          </a:p>
        </p:txBody>
      </p:sp>
      <p:cxnSp>
        <p:nvCxnSpPr>
          <p:cNvPr id="17" name="Straight Arrow Connector 16"/>
          <p:cNvCxnSpPr/>
          <p:nvPr/>
        </p:nvCxnSpPr>
        <p:spPr>
          <a:xfrm>
            <a:off x="3429000" y="3886200"/>
            <a:ext cx="3733800" cy="1588"/>
          </a:xfrm>
          <a:prstGeom prst="straightConnector1">
            <a:avLst/>
          </a:prstGeom>
          <a:ln>
            <a:solidFill>
              <a:schemeClr val="bg1"/>
            </a:solidFill>
            <a:tailEnd type="arrow"/>
          </a:ln>
        </p:spPr>
        <p:style>
          <a:lnRef idx="1">
            <a:schemeClr val="accent4"/>
          </a:lnRef>
          <a:fillRef idx="0">
            <a:schemeClr val="accent4"/>
          </a:fillRef>
          <a:effectRef idx="0">
            <a:schemeClr val="accent4"/>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mph" presetSubtype="0" fill="hold" nodeType="clickEffect">
                                  <p:stCondLst>
                                    <p:cond delay="0"/>
                                  </p:stCondLst>
                                  <p:childTnLst>
                                    <p:animScale>
                                      <p:cBhvr>
                                        <p:cTn id="11" dur="2000" fill="hold"/>
                                        <p:tgtEl>
                                          <p:spTgt spid="7">
                                            <p:txEl>
                                              <p:pRg st="0" end="0"/>
                                            </p:txEl>
                                          </p:spTgt>
                                        </p:tgtEl>
                                      </p:cBhvr>
                                      <p:by x="150000" y="150000"/>
                                    </p:animScale>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box(in)">
                                      <p:cBhvr>
                                        <p:cTn id="1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1"/>
            <a:ext cx="9145485" cy="6857999"/>
          </a:xfrm>
        </p:spPr>
      </p:pic>
      <p:sp>
        <p:nvSpPr>
          <p:cNvPr id="4" name="TextBox 3"/>
          <p:cNvSpPr txBox="1"/>
          <p:nvPr/>
        </p:nvSpPr>
        <p:spPr>
          <a:xfrm>
            <a:off x="1524000" y="1752600"/>
            <a:ext cx="5943600" cy="1446550"/>
          </a:xfrm>
          <a:prstGeom prst="rect">
            <a:avLst/>
          </a:prstGeom>
          <a:noFill/>
        </p:spPr>
        <p:txBody>
          <a:bodyPr wrap="square" rtlCol="0">
            <a:spAutoFit/>
          </a:bodyPr>
          <a:lstStyle/>
          <a:p>
            <a:pPr algn="ctr"/>
            <a:r>
              <a:rPr lang="en-US" sz="8800" dirty="0" smtClean="0">
                <a:solidFill>
                  <a:schemeClr val="bg1"/>
                </a:solidFill>
                <a:latin typeface="Aharoni" pitchFamily="2" charset="-79"/>
                <a:cs typeface="Aharoni" pitchFamily="2" charset="-79"/>
              </a:rPr>
              <a:t>Thank You </a:t>
            </a:r>
            <a:endParaRPr lang="en-US" sz="88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72987 0.22197 C -0.73039 0.21573 -0.73195 0.20948 -0.7316 0.20324 C -0.73039 0.1859 -0.70956 0.18636 -0.70001 0.18451 C -0.68351 0.18613 -0.67136 0.18706 -0.65608 0.19376 C -0.64237 0.20879 -0.62779 0.22567 -0.61581 0.24301 C -0.59949 0.26659 -0.58855 0.29318 -0.57188 0.31538 C -0.56355 0.33758 -0.5547 0.35029 -0.54567 0.37133 C -0.54341 0.37642 -0.54254 0.38266 -0.54029 0.38775 C -0.5297 0.41226 -0.51511 0.43422 -0.50348 0.45781 C -0.49567 0.47353 -0.48456 0.49365 -0.47015 0.49989 C -0.4606 0.50405 -0.44862 0.50428 -0.43855 0.50706 C -0.42466 0.4955 -0.42292 0.48278 -0.41754 0.46266 C -0.40695 0.42359 -0.39879 0.38359 -0.38595 0.34567 C -0.38542 0.32787 -0.38681 0.3096 -0.38421 0.29203 C -0.37883 0.25434 -0.3665 0.23561 -0.35261 0.20555 C -0.34636 0.19214 -0.3422 0.1785 -0.32987 0.17295 C -0.3139 0.17804 -0.3165 0.19792 -0.31233 0.21735 C -0.30643 0.2444 -0.2948 0.27353 -0.28595 0.29896 C -0.27518 0.32972 -0.26372 0.35977 -0.25261 0.39006 C -0.22935 0.45318 -0.20365 0.52833 -0.15435 0.5607 C -0.14619 0.55769 -0.13785 0.55561 -0.12987 0.55145 C -0.12171 0.54729 -0.11563 0.53411 -0.10869 0.5281 C -0.09931 0.51977 -0.08872 0.51446 -0.079 0.50706 C -0.07188 0.49388 -0.06633 0.47908 -0.05782 0.46729 C -0.04619 0.4511 -0.0382 0.44278 -0.02796 0.42289 C -0.0257 0.41318 -0.02258 0.40763 -0.02101 0.39723 C -0.02119 0.39422 -0.02657 0.33827 -0.02275 0.32463 C -0.01997 0.31515 -0.0139 0.30798 -0.01042 0.29896 C -0.00921 0.29203 -0.00869 0.28463 -0.00695 0.27792 C -0.00417 0.26729 0.00954 0.24694 0.01579 0.23815 C 0.01527 0.23353 0.01631 0.22798 0.01405 0.22428 C 0.01128 0.21966 0.00277 0.21758 -0.00174 0.2148 C -0.00765 0.2111 -0.01338 0.20717 -0.01928 0.20324 C -0.03265 0.20555 -0.04654 0.20532 -0.05956 0.21018 C -0.06615 0.21249 -0.07067 0.22128 -0.07709 0.22428 C -0.10209 0.23631 -0.08976 0.23168 -0.11407 0.23815 C -0.13473 0.25688 -0.14306 0.2592 -0.16841 0.26174 C -0.18126 0.26567 -0.19376 0.27214 -0.20695 0.2733 C -0.2264 0.27492 -0.26372 0.2659 -0.28421 0.26174 C -0.3066 0.24972 -0.33056 0.24209 -0.35088 0.22428 C -0.3691 0.20833 -0.38299 0.18382 -0.39827 0.16347 C -0.40435 0.15538 -0.40938 0.14544 -0.41581 0.13758 C -0.41997 0.13295 -0.42588 0.1311 -0.42987 0.12602 C -0.43595 0.11839 -0.44046 0.10914 -0.44567 0.10035 C -0.44931 0.09434 -0.45608 0.08162 -0.45608 0.08162 C -0.4573 0.07631 -0.45834 0.07076 -0.45956 0.06544 C -0.46181 0.05596 -0.46667 0.03723 -0.46667 0.03723 C -0.46876 0.01781 -0.47136 -0.00601 -0.45956 -0.02104 C -0.44792 -0.05225 -0.45608 -0.04416 -0.44202 -0.05387 C -0.43456 -0.07121 -0.43282 -0.08 -0.41754 -0.08416 C -0.38942 -0.10127 -0.38178 -0.09826 -0.3474 -0.10057 C -0.31754 -0.09919 -0.30088 -0.10034 -0.27362 -0.09341 C -0.25591 -0.08878 -0.2389 -0.08115 -0.22101 -0.07722 C -0.21407 -0.07329 -0.2066 -0.07052 -0.20001 -0.06543 C -0.17709 -0.04763 -0.20226 -0.05757 -0.18421 -0.05156 C -0.17292 -0.04393 -0.17345 -0.03722 -0.16841 -0.02104 C -0.1731 0.01688 -0.17466 0.01758 -0.19289 0.05133 C -0.19532 0.05596 -0.20035 0.05665 -0.20348 0.06058 C -0.20921 0.06775 -0.2132 0.07746 -0.21928 0.08417 C -0.23508 0.10128 -0.25886 0.09781 -0.279 0.10266 C -0.32206 0.12602 -0.37188 0.12394 -0.41754 0.12602 C -0.44914 0.12532 -0.48074 0.12509 -0.51233 0.1237 C -0.51876 0.12347 -0.52553 0.12394 -0.5316 0.12139 C -0.54428 0.11607 -0.55574 0.0985 -0.56494 0.08648 C -0.57067 0.07099 -0.57345 0.05573 -0.579 0.03977 C -0.57831 0.02659 -0.57935 0.01295 -0.57709 -2.13873E-6 C -0.5764 -0.00439 -0.57188 -0.00578 -0.57015 -0.00948 C -0.5665 -0.01757 -0.56476 -0.02682 -0.56129 -0.03514 C -0.55365 -0.05364 -0.53994 -0.07306 -0.52796 -0.08647 C -0.51181 -0.1045 -0.49202 -0.11237 -0.47535 -0.12855 C -0.4724 -0.13549 -0.47154 -0.14497 -0.46667 -0.14959 C -0.46025 -0.15583 -0.45122 -0.15491 -0.44376 -0.15884 C -0.4316 -0.16508 -0.42345 -0.17502 -0.41042 -0.17988 C -0.39636 -0.17757 -0.38108 -0.18127 -0.36841 -0.17294 C -0.34046 -0.15445 -0.35713 -0.16393 -0.31754 -0.14728 C -0.30938 -0.13872 -0.30209 -0.12809 -0.29289 -0.12161 C -0.26702 -0.10335 -0.23525 -0.09988 -0.21042 -0.07722 C -0.16963 -0.04 -0.14167 0.01064 -0.10695 0.05596 C -0.10226 0.07654 -0.09584 0.09619 -0.09115 0.11677 C -0.08334 0.15052 -0.08647 0.15237 -0.07362 0.17758 C -0.06963 0.1933 -0.06598 0.20787 -0.05956 0.22197 C -0.05765 0.23168 -0.05904 0.23769 -0.0474 0.22891 C -0.04584 0.22775 -0.04619 0.22428 -0.04567 0.22197 C -0.03976 0.19122 -0.04549 0.21018 -0.03508 0.1822 C -0.0297 0.1311 -0.03838 0.18844 -0.02796 0.15862 C -0.01424 0.11954 -0.03282 0.14914 -0.01233 0.12139 C -0.00817 0.10544 -0.00556 0.08972 -5.55556E-6 0.07469 C 0.00364 0.05018 -5.55556E-6 0.02498 -5.55556E-6 -2.13873E-6 " pathEditMode="relative" ptsTypes="fffffffffffffffffffffffffffffffffffffffffffffffffffffffffffffffffffffffffffffffffffffffA">
                                      <p:cBhvr>
                                        <p:cTn id="6" dur="2000" fill="hold"/>
                                        <p:tgtEl>
                                          <p:spTgt spid="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457200"/>
            <a:ext cx="8382000" cy="738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latin typeface="Aharoni" pitchFamily="2" charset="-79"/>
                <a:cs typeface="Aharoni" pitchFamily="2" charset="-79"/>
              </a:rPr>
              <a:t>Q.1 :-</a:t>
            </a:r>
            <a:r>
              <a:rPr lang="en-US" b="1" dirty="0" smtClean="0"/>
              <a:t> Meaning, Definition and  Explain the scope of Material management  </a:t>
            </a:r>
            <a:endParaRPr lang="en-US" sz="1600" dirty="0" smtClean="0"/>
          </a:p>
          <a:p>
            <a:r>
              <a:rPr lang="en-US" b="1" dirty="0" smtClean="0"/>
              <a:t>  </a:t>
            </a:r>
            <a:endParaRPr lang="en-US" sz="2000" dirty="0"/>
          </a:p>
        </p:txBody>
      </p:sp>
      <p:sp>
        <p:nvSpPr>
          <p:cNvPr id="4" name="TextBox 3"/>
          <p:cNvSpPr txBox="1"/>
          <p:nvPr/>
        </p:nvSpPr>
        <p:spPr>
          <a:xfrm>
            <a:off x="228600" y="1447800"/>
            <a:ext cx="8458200" cy="4893647"/>
          </a:xfrm>
          <a:prstGeom prst="rect">
            <a:avLst/>
          </a:prstGeom>
          <a:noFill/>
        </p:spPr>
        <p:txBody>
          <a:bodyPr wrap="square" rtlCol="0">
            <a:spAutoFit/>
          </a:bodyPr>
          <a:lstStyle/>
          <a:p>
            <a:r>
              <a:rPr lang="en-US" sz="2400" dirty="0" smtClean="0">
                <a:solidFill>
                  <a:srgbClr val="FFFF00"/>
                </a:solidFill>
                <a:latin typeface="Aharoni" pitchFamily="2" charset="-79"/>
                <a:cs typeface="Aharoni" pitchFamily="2" charset="-79"/>
              </a:rPr>
              <a:t>Meaning:- </a:t>
            </a:r>
            <a:r>
              <a:rPr lang="en-US" sz="2400" dirty="0" smtClean="0">
                <a:solidFill>
                  <a:schemeClr val="bg1"/>
                </a:solidFill>
                <a:latin typeface="Aharoni" pitchFamily="2" charset="-79"/>
                <a:cs typeface="Aharoni" pitchFamily="2" charset="-79"/>
              </a:rPr>
              <a:t>Material means all commodities are used for the production purpose. It consists of Raw Materials, factory supplies such as oil, grease, component parts, etc. These are collectively described as Store and normally stored in store room.</a:t>
            </a:r>
          </a:p>
          <a:p>
            <a:r>
              <a:rPr lang="en-US" sz="2400" dirty="0" smtClean="0">
                <a:solidFill>
                  <a:schemeClr val="bg1"/>
                </a:solidFill>
                <a:latin typeface="Aharoni" pitchFamily="2" charset="-79"/>
                <a:cs typeface="Aharoni" pitchFamily="2" charset="-79"/>
              </a:rPr>
              <a:t>(Commodities-RM,OIL,-STORE)</a:t>
            </a:r>
          </a:p>
          <a:p>
            <a:r>
              <a:rPr lang="en-US" sz="2400" dirty="0" smtClean="0">
                <a:solidFill>
                  <a:schemeClr val="bg1"/>
                </a:solidFill>
                <a:latin typeface="Aharoni" pitchFamily="2" charset="-79"/>
                <a:cs typeface="Aharoni" pitchFamily="2" charset="-79"/>
              </a:rPr>
              <a:t> </a:t>
            </a:r>
          </a:p>
          <a:p>
            <a:r>
              <a:rPr lang="en-US" sz="2400" dirty="0" smtClean="0">
                <a:solidFill>
                  <a:schemeClr val="bg1"/>
                </a:solidFill>
                <a:latin typeface="Aharoni" pitchFamily="2" charset="-79"/>
                <a:cs typeface="Aharoni" pitchFamily="2" charset="-79"/>
              </a:rPr>
              <a:t>The cost of raw materials ranges from 50% to 85% in the factory. 1/3 total assets of the company is in the form of material management.</a:t>
            </a:r>
          </a:p>
          <a:p>
            <a:r>
              <a:rPr lang="en-US" sz="2400" dirty="0" smtClean="0">
                <a:solidFill>
                  <a:schemeClr val="bg1"/>
                </a:solidFill>
                <a:latin typeface="Aharoni" pitchFamily="2" charset="-79"/>
                <a:cs typeface="Aharoni" pitchFamily="2" charset="-79"/>
              </a:rPr>
              <a:t>Sugar Industry-  Sugarcane	Raw material</a:t>
            </a:r>
          </a:p>
          <a:p>
            <a:r>
              <a:rPr lang="en-US" sz="2400" dirty="0" smtClean="0">
                <a:solidFill>
                  <a:schemeClr val="bg1"/>
                </a:solidFill>
                <a:latin typeface="Aharoni" pitchFamily="2" charset="-79"/>
                <a:cs typeface="Aharoni" pitchFamily="2" charset="-79"/>
              </a:rPr>
              <a:t>Petrol Industry – Crude oil	Raw material</a:t>
            </a:r>
          </a:p>
          <a:p>
            <a:pPr algn="ctr"/>
            <a:endParaRPr lang="en-US" sz="2400" dirty="0" smtClean="0">
              <a:solidFill>
                <a:schemeClr val="bg1"/>
              </a:solidFill>
              <a:latin typeface="Aharoni" pitchFamily="2" charset="-79"/>
              <a:cs typeface="Aharoni" pitchFamily="2" charset="-79"/>
            </a:endParaRPr>
          </a:p>
        </p:txBody>
      </p:sp>
      <p:sp>
        <p:nvSpPr>
          <p:cNvPr id="5" name="TextBox 4"/>
          <p:cNvSpPr txBox="1"/>
          <p:nvPr/>
        </p:nvSpPr>
        <p:spPr>
          <a:xfrm>
            <a:off x="1143000" y="3962400"/>
            <a:ext cx="7391400" cy="1846659"/>
          </a:xfrm>
          <a:prstGeom prst="rect">
            <a:avLst/>
          </a:prstGeom>
          <a:noFill/>
        </p:spPr>
        <p:txBody>
          <a:bodyPr wrap="square" rtlCol="0">
            <a:spAutoFit/>
          </a:bodyPr>
          <a:lstStyle/>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chemeClr val="bg1"/>
              </a:solidFill>
              <a:latin typeface="Aharoni" pitchFamily="2" charset="-79"/>
              <a:cs typeface="Aharoni" pitchFamily="2" charset="-79"/>
            </a:endParaRPr>
          </a:p>
          <a:p>
            <a:pPr algn="just"/>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nodePh="1">
                                  <p:stCondLst>
                                    <p:cond delay="0"/>
                                  </p:stCondLst>
                                  <p:endCondLst>
                                    <p:cond evt="begin" delay="0">
                                      <p:tn val="10"/>
                                    </p:cond>
                                  </p:end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in)">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0"/>
            <a:ext cx="9145485" cy="6857999"/>
          </a:xfrm>
        </p:spPr>
      </p:pic>
      <p:sp>
        <p:nvSpPr>
          <p:cNvPr id="4" name="TextBox 3"/>
          <p:cNvSpPr txBox="1"/>
          <p:nvPr/>
        </p:nvSpPr>
        <p:spPr>
          <a:xfrm>
            <a:off x="685800" y="762000"/>
            <a:ext cx="7772400" cy="4524315"/>
          </a:xfrm>
          <a:prstGeom prst="rect">
            <a:avLst/>
          </a:prstGeom>
          <a:noFill/>
        </p:spPr>
        <p:txBody>
          <a:bodyPr wrap="square" rtlCol="0">
            <a:spAutoFit/>
          </a:bodyPr>
          <a:lstStyle/>
          <a:p>
            <a:pPr algn="ctr"/>
            <a:r>
              <a:rPr lang="en-US" sz="3600" dirty="0" smtClean="0">
                <a:solidFill>
                  <a:schemeClr val="bg1"/>
                </a:solidFill>
                <a:latin typeface="Aharoni" pitchFamily="2" charset="-79"/>
                <a:cs typeface="Aharoni" pitchFamily="2" charset="-79"/>
              </a:rPr>
              <a:t>Attendance Link</a:t>
            </a:r>
          </a:p>
          <a:p>
            <a:pPr algn="ctr"/>
            <a:endParaRPr lang="en-US" sz="3600" dirty="0" smtClean="0">
              <a:solidFill>
                <a:schemeClr val="bg1"/>
              </a:solidFill>
              <a:latin typeface="Aharoni" pitchFamily="2" charset="-79"/>
              <a:cs typeface="Aharoni" pitchFamily="2" charset="-79"/>
            </a:endParaRPr>
          </a:p>
          <a:p>
            <a:pPr algn="ctr"/>
            <a:endParaRPr lang="en-US" sz="3600" dirty="0" smtClean="0">
              <a:solidFill>
                <a:schemeClr val="bg1"/>
              </a:solidFill>
              <a:latin typeface="Aharoni" pitchFamily="2" charset="-79"/>
              <a:cs typeface="Aharoni" pitchFamily="2" charset="-79"/>
            </a:endParaRPr>
          </a:p>
          <a:p>
            <a:r>
              <a:rPr lang="en-US" sz="3600" dirty="0" smtClean="0">
                <a:hlinkClick r:id="rId3"/>
              </a:rPr>
              <a:t>https://forms.gle/fQWRE7Zait7gc9GM8</a:t>
            </a:r>
            <a:endParaRPr lang="en-US" sz="3600" dirty="0" smtClean="0"/>
          </a:p>
          <a:p>
            <a:endParaRPr lang="en-US" sz="3600" dirty="0" smtClean="0"/>
          </a:p>
          <a:p>
            <a:pPr algn="ctr"/>
            <a:endParaRPr lang="en-US" sz="3600" dirty="0" smtClean="0">
              <a:solidFill>
                <a:schemeClr val="bg1"/>
              </a:solidFill>
            </a:endParaRPr>
          </a:p>
          <a:p>
            <a:pPr algn="ctr"/>
            <a:r>
              <a:rPr lang="en-US" sz="3600" dirty="0" smtClean="0">
                <a:solidFill>
                  <a:schemeClr val="bg1"/>
                </a:solidFill>
              </a:rPr>
              <a:t>(Mention date at last point)</a:t>
            </a:r>
          </a:p>
          <a:p>
            <a:pPr algn="ctr"/>
            <a:r>
              <a:rPr lang="en-US" sz="3600" dirty="0" smtClean="0">
                <a:solidFill>
                  <a:schemeClr val="bg1"/>
                </a:solidFill>
                <a:latin typeface="Aharoni" pitchFamily="2" charset="-79"/>
                <a:cs typeface="Aharoni" pitchFamily="2" charset="-79"/>
              </a:rPr>
              <a:t> </a:t>
            </a:r>
            <a:endParaRPr lang="en-US" sz="36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76200"/>
            <a:ext cx="9144000" cy="6856885"/>
          </a:xfrm>
        </p:spPr>
      </p:pic>
      <p:sp>
        <p:nvSpPr>
          <p:cNvPr id="6" name="TextBox 5"/>
          <p:cNvSpPr txBox="1"/>
          <p:nvPr/>
        </p:nvSpPr>
        <p:spPr>
          <a:xfrm>
            <a:off x="1295400" y="381000"/>
            <a:ext cx="6934200" cy="369332"/>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n-US" b="1" dirty="0" smtClean="0">
                <a:solidFill>
                  <a:schemeClr val="bg1"/>
                </a:solidFill>
              </a:rPr>
              <a:t> Objectives of Material Management </a:t>
            </a:r>
            <a:endParaRPr lang="en-US" b="1" dirty="0">
              <a:solidFill>
                <a:schemeClr val="bg1"/>
              </a:solidFill>
            </a:endParaRPr>
          </a:p>
        </p:txBody>
      </p:sp>
      <p:sp>
        <p:nvSpPr>
          <p:cNvPr id="7" name="TextBox 6"/>
          <p:cNvSpPr txBox="1"/>
          <p:nvPr/>
        </p:nvSpPr>
        <p:spPr>
          <a:xfrm>
            <a:off x="2133600" y="1143000"/>
            <a:ext cx="525780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dirty="0" smtClean="0">
                <a:solidFill>
                  <a:schemeClr val="bg1"/>
                </a:solidFill>
              </a:rPr>
              <a:t>(</a:t>
            </a:r>
            <a:r>
              <a:rPr lang="en-US" b="1" dirty="0" smtClean="0">
                <a:solidFill>
                  <a:schemeClr val="bg1"/>
                </a:solidFill>
              </a:rPr>
              <a:t>Shortcut to remember ) (</a:t>
            </a:r>
            <a:r>
              <a:rPr lang="en-US" b="1" dirty="0" smtClean="0"/>
              <a:t>OM. EPIF</a:t>
            </a:r>
            <a:r>
              <a:rPr lang="en-US" b="1" dirty="0" smtClean="0">
                <a:solidFill>
                  <a:schemeClr val="bg1"/>
                </a:solidFill>
              </a:rPr>
              <a:t>)</a:t>
            </a:r>
            <a:endParaRPr lang="en-US" b="1" dirty="0">
              <a:solidFill>
                <a:schemeClr val="bg1"/>
              </a:solidFill>
            </a:endParaRPr>
          </a:p>
        </p:txBody>
      </p:sp>
      <p:sp>
        <p:nvSpPr>
          <p:cNvPr id="19" name="TextBox 18"/>
          <p:cNvSpPr txBox="1"/>
          <p:nvPr/>
        </p:nvSpPr>
        <p:spPr>
          <a:xfrm>
            <a:off x="685800" y="1905000"/>
            <a:ext cx="807720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lvl="2"/>
            <a:r>
              <a:rPr lang="en-US" b="1" dirty="0" smtClean="0"/>
              <a:t>1. O</a:t>
            </a:r>
            <a:r>
              <a:rPr lang="en-US" dirty="0" smtClean="0"/>
              <a:t>ptimum stocking :-                      No under stocking and NO over stocking </a:t>
            </a:r>
            <a:endParaRPr lang="en-US" sz="1600" dirty="0" smtClean="0"/>
          </a:p>
        </p:txBody>
      </p:sp>
      <p:sp>
        <p:nvSpPr>
          <p:cNvPr id="21" name="TextBox 20"/>
          <p:cNvSpPr txBox="1"/>
          <p:nvPr/>
        </p:nvSpPr>
        <p:spPr>
          <a:xfrm>
            <a:off x="609600" y="2514600"/>
            <a:ext cx="807720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lvl="2"/>
            <a:r>
              <a:rPr lang="en-US" b="1" dirty="0" smtClean="0"/>
              <a:t>2. M</a:t>
            </a:r>
            <a:r>
              <a:rPr lang="en-US" dirty="0" smtClean="0"/>
              <a:t>inimize wastage :-                      Save wastage, No theft or loss of materials</a:t>
            </a:r>
          </a:p>
        </p:txBody>
      </p:sp>
      <p:sp>
        <p:nvSpPr>
          <p:cNvPr id="22" name="TextBox 21"/>
          <p:cNvSpPr txBox="1"/>
          <p:nvPr/>
        </p:nvSpPr>
        <p:spPr>
          <a:xfrm>
            <a:off x="609600" y="3124200"/>
            <a:ext cx="8077200"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lvl="2"/>
            <a:r>
              <a:rPr lang="en-US" b="1" dirty="0" smtClean="0"/>
              <a:t>3. E</a:t>
            </a:r>
            <a:r>
              <a:rPr lang="en-US" dirty="0" smtClean="0"/>
              <a:t>conomy in purchasing :-  Buy material at lower price with better quality Raw materials</a:t>
            </a:r>
          </a:p>
        </p:txBody>
      </p:sp>
      <p:sp>
        <p:nvSpPr>
          <p:cNvPr id="23" name="TextBox 22"/>
          <p:cNvSpPr txBox="1"/>
          <p:nvPr/>
        </p:nvSpPr>
        <p:spPr>
          <a:xfrm>
            <a:off x="609600" y="4267200"/>
            <a:ext cx="807720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lvl="2"/>
            <a:r>
              <a:rPr lang="en-US" b="1" dirty="0" smtClean="0"/>
              <a:t>4.P</a:t>
            </a:r>
            <a:r>
              <a:rPr lang="en-US" dirty="0" smtClean="0"/>
              <a:t>roper quality :-                             better quality of R.M. with average price </a:t>
            </a:r>
          </a:p>
        </p:txBody>
      </p:sp>
      <p:sp>
        <p:nvSpPr>
          <p:cNvPr id="24" name="TextBox 23"/>
          <p:cNvSpPr txBox="1"/>
          <p:nvPr/>
        </p:nvSpPr>
        <p:spPr>
          <a:xfrm>
            <a:off x="685800" y="5193268"/>
            <a:ext cx="807720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lvl="2"/>
            <a:r>
              <a:rPr lang="en-US" b="1" dirty="0" smtClean="0"/>
              <a:t>5. I</a:t>
            </a:r>
            <a:r>
              <a:rPr lang="en-US" dirty="0" smtClean="0"/>
              <a:t>nformation system :-    Data or Information available about stock of materials </a:t>
            </a:r>
          </a:p>
        </p:txBody>
      </p:sp>
      <p:sp>
        <p:nvSpPr>
          <p:cNvPr id="25" name="TextBox 24"/>
          <p:cNvSpPr txBox="1"/>
          <p:nvPr/>
        </p:nvSpPr>
        <p:spPr>
          <a:xfrm>
            <a:off x="685800" y="5879068"/>
            <a:ext cx="807720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lvl="2"/>
            <a:r>
              <a:rPr lang="en-US" b="1" dirty="0" smtClean="0"/>
              <a:t>6. F</a:t>
            </a:r>
            <a:r>
              <a:rPr lang="en-US" dirty="0" smtClean="0"/>
              <a:t>ixing Responsibility:-                   Assign duties and responsibility to the people</a:t>
            </a:r>
            <a:endParaRPr lang="en-US" sz="1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diamond(in)">
                                      <p:cBhvr>
                                        <p:cTn id="12" dur="20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diamond(in)">
                                      <p:cBhvr>
                                        <p:cTn id="17" dur="20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diamond(in)">
                                      <p:cBhvr>
                                        <p:cTn id="22" dur="20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diamond(in)">
                                      <p:cBhvr>
                                        <p:cTn id="27" dur="2000"/>
                                        <p:tgtEl>
                                          <p:spTgt spid="23"/>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diamond(in)">
                                      <p:cBhvr>
                                        <p:cTn id="32" dur="2000"/>
                                        <p:tgtEl>
                                          <p:spTgt spid="24"/>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diamond(in)">
                                      <p:cBhvr>
                                        <p:cTn id="37" dur="2000"/>
                                        <p:tgtEl>
                                          <p:spTgt spid="25"/>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mph" presetSubtype="0" fill="hold" nodeType="clickEffect">
                                  <p:stCondLst>
                                    <p:cond delay="0"/>
                                  </p:stCondLst>
                                  <p:childTnLst>
                                    <p:animScale>
                                      <p:cBhvr>
                                        <p:cTn id="41" dur="2000" fill="hold"/>
                                        <p:tgtEl>
                                          <p:spTgt spid="7">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9" grpId="0" animBg="1"/>
      <p:bldP spid="21" grpId="0" animBg="1"/>
      <p:bldP spid="22" grpId="0" animBg="1"/>
      <p:bldP spid="23" grpId="0" animBg="1"/>
      <p:bldP spid="24" grpId="0" animBg="1"/>
      <p:bldP spid="2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4" name="TextBox 3"/>
          <p:cNvSpPr txBox="1"/>
          <p:nvPr/>
        </p:nvSpPr>
        <p:spPr>
          <a:xfrm>
            <a:off x="228600" y="1447800"/>
            <a:ext cx="8458200" cy="3785652"/>
          </a:xfrm>
          <a:prstGeom prst="rect">
            <a:avLst/>
          </a:prstGeom>
          <a:noFill/>
        </p:spPr>
        <p:txBody>
          <a:bodyPr wrap="square" rtlCol="0">
            <a:spAutoFit/>
          </a:bodyPr>
          <a:lstStyle/>
          <a:p>
            <a:endParaRPr lang="en-US" sz="2400" dirty="0" smtClean="0">
              <a:solidFill>
                <a:schemeClr val="bg1"/>
              </a:solidFill>
              <a:latin typeface="Aharoni" pitchFamily="2" charset="-79"/>
              <a:cs typeface="Aharoni" pitchFamily="2" charset="-79"/>
            </a:endParaRPr>
          </a:p>
          <a:p>
            <a:endParaRPr lang="en-US" sz="2400" dirty="0" smtClean="0">
              <a:solidFill>
                <a:schemeClr val="bg1"/>
              </a:solidFill>
              <a:latin typeface="Aharoni" pitchFamily="2" charset="-79"/>
              <a:cs typeface="Aharoni" pitchFamily="2" charset="-79"/>
            </a:endParaRPr>
          </a:p>
          <a:p>
            <a:r>
              <a:rPr lang="en-US" sz="2400" dirty="0" smtClean="0">
                <a:solidFill>
                  <a:srgbClr val="FFFF00"/>
                </a:solidFill>
                <a:latin typeface="Aharoni" pitchFamily="2" charset="-79"/>
                <a:cs typeface="Aharoni" pitchFamily="2" charset="-79"/>
              </a:rPr>
              <a:t> Definition:- </a:t>
            </a:r>
            <a:r>
              <a:rPr lang="en-US" sz="2400" dirty="0" smtClean="0">
                <a:solidFill>
                  <a:schemeClr val="bg1"/>
                </a:solidFill>
                <a:latin typeface="Aharoni" pitchFamily="2" charset="-79"/>
                <a:cs typeface="Aharoni" pitchFamily="2" charset="-79"/>
              </a:rPr>
              <a:t>Peter Baily and David Farmer define</a:t>
            </a:r>
          </a:p>
          <a:p>
            <a:endParaRPr lang="en-US" sz="2400" dirty="0" smtClean="0">
              <a:solidFill>
                <a:schemeClr val="bg1"/>
              </a:solidFill>
              <a:latin typeface="Aharoni" pitchFamily="2" charset="-79"/>
              <a:cs typeface="Aharoni" pitchFamily="2" charset="-79"/>
            </a:endParaRPr>
          </a:p>
          <a:p>
            <a:r>
              <a:rPr lang="en-US" sz="2400" dirty="0" smtClean="0">
                <a:solidFill>
                  <a:schemeClr val="bg1"/>
                </a:solidFill>
                <a:latin typeface="Aharoni" pitchFamily="2" charset="-79"/>
                <a:cs typeface="Aharoni" pitchFamily="2" charset="-79"/>
              </a:rPr>
              <a:t>“ The term material management is used for the group of activities concerned with getting purchased materials and service to the point where they are economically useful”.</a:t>
            </a:r>
          </a:p>
          <a:p>
            <a:endParaRPr lang="en-US" sz="2400" dirty="0" smtClean="0">
              <a:solidFill>
                <a:schemeClr val="bg1"/>
              </a:solidFill>
              <a:latin typeface="Aharoni" pitchFamily="2" charset="-79"/>
              <a:cs typeface="Aharoni" pitchFamily="2" charset="-79"/>
            </a:endParaRPr>
          </a:p>
          <a:p>
            <a:pPr algn="ctr"/>
            <a:endParaRPr lang="en-US" sz="2400" dirty="0" smtClean="0">
              <a:solidFill>
                <a:schemeClr val="bg1"/>
              </a:solidFill>
              <a:latin typeface="Aharoni" pitchFamily="2" charset="-79"/>
              <a:cs typeface="Aharoni" pitchFamily="2" charset="-79"/>
            </a:endParaRPr>
          </a:p>
        </p:txBody>
      </p:sp>
      <p:sp>
        <p:nvSpPr>
          <p:cNvPr id="5" name="TextBox 4"/>
          <p:cNvSpPr txBox="1"/>
          <p:nvPr/>
        </p:nvSpPr>
        <p:spPr>
          <a:xfrm>
            <a:off x="1143000" y="3962400"/>
            <a:ext cx="7391400" cy="1846659"/>
          </a:xfrm>
          <a:prstGeom prst="rect">
            <a:avLst/>
          </a:prstGeom>
          <a:noFill/>
        </p:spPr>
        <p:txBody>
          <a:bodyPr wrap="square" rtlCol="0">
            <a:spAutoFit/>
          </a:bodyPr>
          <a:lstStyle/>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chemeClr val="bg1"/>
              </a:solidFill>
              <a:latin typeface="Aharoni" pitchFamily="2" charset="-79"/>
              <a:cs typeface="Aharoni" pitchFamily="2" charset="-79"/>
            </a:endParaRPr>
          </a:p>
          <a:p>
            <a:pPr algn="just"/>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mph" presetSubtype="0" fill="hold" nodeType="clickEffect">
                                  <p:stCondLst>
                                    <p:cond delay="0"/>
                                  </p:stCondLst>
                                  <p:childTnLst>
                                    <p:animScale>
                                      <p:cBhvr>
                                        <p:cTn id="11" dur="2000" fill="hold"/>
                                        <p:tgtEl>
                                          <p:spTgt spid="4">
                                            <p:txEl>
                                              <p:pRg st="2" end="2"/>
                                            </p:txEl>
                                          </p:spTgt>
                                        </p:tgtEl>
                                      </p:cBhvr>
                                      <p:by x="150000" y="150000"/>
                                    </p:animScale>
                                  </p:childTnLst>
                                </p:cTn>
                              </p:par>
                            </p:childTnLst>
                          </p:cTn>
                        </p:par>
                      </p:childTnLst>
                    </p:cTn>
                  </p:par>
                  <p:par>
                    <p:cTn id="12" fill="hold">
                      <p:stCondLst>
                        <p:cond delay="indefinite"/>
                      </p:stCondLst>
                      <p:childTnLst>
                        <p:par>
                          <p:cTn id="13" fill="hold">
                            <p:stCondLst>
                              <p:cond delay="0"/>
                            </p:stCondLst>
                            <p:childTnLst>
                              <p:par>
                                <p:cTn id="14" presetID="5" presetClass="exit" presetSubtype="10" fill="hold" nodeType="clickEffect">
                                  <p:stCondLst>
                                    <p:cond delay="0"/>
                                  </p:stCondLst>
                                  <p:childTnLst>
                                    <p:animEffect transition="out" filter="checkerboard(across)">
                                      <p:cBhvr>
                                        <p:cTn id="15" dur="500"/>
                                        <p:tgtEl>
                                          <p:spTgt spid="4">
                                            <p:txEl>
                                              <p:pRg st="4" end="4"/>
                                            </p:txEl>
                                          </p:spTgt>
                                        </p:tgtEl>
                                      </p:cBhvr>
                                    </p:animEffect>
                                    <p:set>
                                      <p:cBhvr>
                                        <p:cTn id="16" dur="1" fill="hold">
                                          <p:stCondLst>
                                            <p:cond delay="499"/>
                                          </p:stCondLst>
                                        </p:cTn>
                                        <p:tgtEl>
                                          <p:spTgt spid="4">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115"/>
            <a:ext cx="9144000" cy="6856885"/>
          </a:xfrm>
        </p:spPr>
      </p:pic>
      <p:sp>
        <p:nvSpPr>
          <p:cNvPr id="6" name="TextBox 5"/>
          <p:cNvSpPr txBox="1"/>
          <p:nvPr/>
        </p:nvSpPr>
        <p:spPr>
          <a:xfrm>
            <a:off x="1295400" y="152400"/>
            <a:ext cx="6934200" cy="369332"/>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n-US" b="1" dirty="0" smtClean="0">
                <a:solidFill>
                  <a:schemeClr val="bg1"/>
                </a:solidFill>
              </a:rPr>
              <a:t> Scope of Material Management </a:t>
            </a:r>
            <a:endParaRPr lang="en-US" b="1" dirty="0">
              <a:solidFill>
                <a:schemeClr val="bg1"/>
              </a:solidFill>
            </a:endParaRPr>
          </a:p>
        </p:txBody>
      </p:sp>
      <p:sp>
        <p:nvSpPr>
          <p:cNvPr id="7" name="TextBox 6"/>
          <p:cNvSpPr txBox="1"/>
          <p:nvPr/>
        </p:nvSpPr>
        <p:spPr>
          <a:xfrm>
            <a:off x="2133600" y="685800"/>
            <a:ext cx="5257800"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dirty="0" smtClean="0">
                <a:solidFill>
                  <a:schemeClr val="bg1"/>
                </a:solidFill>
              </a:rPr>
              <a:t>(</a:t>
            </a:r>
            <a:r>
              <a:rPr lang="en-US" b="1" dirty="0" smtClean="0">
                <a:solidFill>
                  <a:schemeClr val="bg1"/>
                </a:solidFill>
              </a:rPr>
              <a:t>Shortcut to remember ) P3 C2 M.....wrist ...</a:t>
            </a:r>
            <a:r>
              <a:rPr lang="en-US" b="1" dirty="0" err="1" smtClean="0">
                <a:solidFill>
                  <a:schemeClr val="bg1"/>
                </a:solidFill>
              </a:rPr>
              <a:t>qd</a:t>
            </a:r>
            <a:endParaRPr lang="en-US" b="1" dirty="0" smtClean="0">
              <a:solidFill>
                <a:schemeClr val="bg1"/>
              </a:solidFill>
            </a:endParaRPr>
          </a:p>
          <a:p>
            <a:endParaRPr lang="en-US" b="1" dirty="0">
              <a:solidFill>
                <a:schemeClr val="bg1"/>
              </a:solidFill>
            </a:endParaRPr>
          </a:p>
        </p:txBody>
      </p:sp>
      <p:sp>
        <p:nvSpPr>
          <p:cNvPr id="11" name="TextBox 10"/>
          <p:cNvSpPr txBox="1"/>
          <p:nvPr/>
        </p:nvSpPr>
        <p:spPr>
          <a:xfrm>
            <a:off x="304800" y="1524000"/>
            <a:ext cx="8305800" cy="5232202"/>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dirty="0" smtClean="0"/>
              <a:t>                                          </a:t>
            </a:r>
            <a:endParaRPr lang="en-US" b="1" dirty="0" smtClean="0">
              <a:solidFill>
                <a:schemeClr val="bg1"/>
              </a:solidFill>
            </a:endParaRPr>
          </a:p>
          <a:p>
            <a:pPr marL="1257300" lvl="2" indent="-342900">
              <a:buFont typeface="+mj-lt"/>
              <a:buAutoNum type="arabicParenR"/>
            </a:pPr>
            <a:r>
              <a:rPr lang="en-US" b="1" dirty="0" smtClean="0"/>
              <a:t>Purchasing</a:t>
            </a:r>
            <a:endParaRPr lang="en-US" sz="2000" b="1" dirty="0" smtClean="0"/>
          </a:p>
          <a:p>
            <a:pPr marL="1257300" lvl="2" indent="-342900">
              <a:buFont typeface="+mj-lt"/>
              <a:buAutoNum type="arabicParenR"/>
            </a:pPr>
            <a:r>
              <a:rPr lang="en-US" b="1" dirty="0" smtClean="0"/>
              <a:t>Production planning and control                                                 P3  </a:t>
            </a:r>
            <a:endParaRPr lang="en-US" sz="1600" dirty="0" smtClean="0"/>
          </a:p>
          <a:p>
            <a:pPr marL="1257300" lvl="2" indent="-342900">
              <a:buFont typeface="+mj-lt"/>
              <a:buAutoNum type="arabicParenR"/>
            </a:pPr>
            <a:r>
              <a:rPr lang="en-US" b="1" dirty="0" smtClean="0"/>
              <a:t>Packing and Packaging</a:t>
            </a:r>
          </a:p>
          <a:p>
            <a:pPr marL="1257300" lvl="2" indent="-342900">
              <a:buFont typeface="+mj-lt"/>
              <a:buAutoNum type="arabicParenR"/>
            </a:pPr>
            <a:endParaRPr lang="en-US" sz="1600" dirty="0" smtClean="0"/>
          </a:p>
          <a:p>
            <a:pPr marL="1257300" lvl="2" indent="-342900">
              <a:buFont typeface="+mj-lt"/>
              <a:buAutoNum type="arabicParenR"/>
            </a:pPr>
            <a:r>
              <a:rPr lang="en-US" b="1" dirty="0" smtClean="0"/>
              <a:t>Customs                                                                                            C2</a:t>
            </a:r>
            <a:endParaRPr lang="en-US" sz="1600" dirty="0" smtClean="0"/>
          </a:p>
          <a:p>
            <a:pPr marL="1257300" lvl="2" indent="-342900">
              <a:buFont typeface="+mj-lt"/>
              <a:buAutoNum type="arabicParenR"/>
            </a:pPr>
            <a:r>
              <a:rPr lang="en-US" b="1" dirty="0" smtClean="0"/>
              <a:t>Customer service</a:t>
            </a:r>
          </a:p>
          <a:p>
            <a:pPr marL="1257300" lvl="2" indent="-342900">
              <a:buFont typeface="+mj-lt"/>
              <a:buAutoNum type="arabicParenR"/>
            </a:pPr>
            <a:endParaRPr lang="en-US" sz="1600" dirty="0" smtClean="0"/>
          </a:p>
          <a:p>
            <a:pPr marL="1257300" lvl="2" indent="-342900">
              <a:buFont typeface="+mj-lt"/>
              <a:buAutoNum type="arabicParenR"/>
            </a:pPr>
            <a:r>
              <a:rPr lang="en-US" b="1" dirty="0" smtClean="0"/>
              <a:t>Material handling                                                                            M</a:t>
            </a:r>
          </a:p>
          <a:p>
            <a:pPr marL="1257300" lvl="2" indent="-342900">
              <a:buFont typeface="+mj-lt"/>
              <a:buAutoNum type="arabicParenR"/>
            </a:pPr>
            <a:endParaRPr lang="en-US" sz="1600" dirty="0" smtClean="0"/>
          </a:p>
          <a:p>
            <a:pPr marL="1257300" lvl="2" indent="-342900">
              <a:buFont typeface="+mj-lt"/>
              <a:buAutoNum type="arabicParenR"/>
            </a:pPr>
            <a:r>
              <a:rPr lang="en-US" b="1" dirty="0" smtClean="0"/>
              <a:t>Warehousing</a:t>
            </a:r>
            <a:endParaRPr lang="en-US" sz="1600" dirty="0" smtClean="0"/>
          </a:p>
          <a:p>
            <a:pPr marL="1257300" lvl="2" indent="-342900">
              <a:buFont typeface="+mj-lt"/>
              <a:buAutoNum type="arabicParenR"/>
            </a:pPr>
            <a:r>
              <a:rPr lang="en-US" b="1" dirty="0" smtClean="0"/>
              <a:t>Receiving</a:t>
            </a:r>
            <a:endParaRPr lang="en-US" sz="1600" dirty="0" smtClean="0"/>
          </a:p>
          <a:p>
            <a:pPr marL="1257300" lvl="2" indent="-342900">
              <a:buFont typeface="+mj-lt"/>
              <a:buAutoNum type="arabicParenR"/>
            </a:pPr>
            <a:r>
              <a:rPr lang="en-US" b="1" dirty="0" smtClean="0"/>
              <a:t>Insurance                                                                                            WRIST </a:t>
            </a:r>
          </a:p>
          <a:p>
            <a:pPr marL="1257300" lvl="2" indent="-342900">
              <a:buFont typeface="+mj-lt"/>
              <a:buAutoNum type="arabicParenR"/>
            </a:pPr>
            <a:r>
              <a:rPr lang="en-US" b="1" dirty="0" smtClean="0"/>
              <a:t>Storing </a:t>
            </a:r>
          </a:p>
          <a:p>
            <a:pPr marL="1257300" lvl="2" indent="-342900">
              <a:buFont typeface="+mj-lt"/>
              <a:buAutoNum type="arabicParenR"/>
            </a:pPr>
            <a:r>
              <a:rPr lang="en-US" b="1" dirty="0" smtClean="0"/>
              <a:t>Transport</a:t>
            </a:r>
          </a:p>
          <a:p>
            <a:pPr marL="1257300" lvl="2" indent="-342900">
              <a:buFont typeface="+mj-lt"/>
              <a:buAutoNum type="arabicParenR"/>
            </a:pPr>
            <a:endParaRPr lang="en-US" b="1" dirty="0" smtClean="0"/>
          </a:p>
          <a:p>
            <a:pPr marL="1257300" lvl="2" indent="-342900">
              <a:buFont typeface="+mj-lt"/>
              <a:buAutoNum type="arabicParenR"/>
            </a:pPr>
            <a:r>
              <a:rPr lang="en-US" b="1" dirty="0" smtClean="0"/>
              <a:t> Quality control                                                                              QD </a:t>
            </a:r>
          </a:p>
          <a:p>
            <a:pPr marL="1257300" lvl="2" indent="-342900">
              <a:buFont typeface="+mj-lt"/>
              <a:buAutoNum type="arabicParenR"/>
            </a:pPr>
            <a:r>
              <a:rPr lang="en-US" b="1" dirty="0" smtClean="0"/>
              <a:t>Disposal of Scrap and Surplus</a:t>
            </a:r>
            <a:r>
              <a:rPr lang="en-US" dirty="0" smtClean="0">
                <a:solidFill>
                  <a:schemeClr val="bg1"/>
                </a:solidFill>
              </a:rPr>
              <a:t> </a:t>
            </a:r>
          </a:p>
          <a:p>
            <a:pPr marL="1257300" lvl="2" indent="-342900">
              <a:buFont typeface="+mj-lt"/>
              <a:buAutoNum type="arabicParenR"/>
            </a:pPr>
            <a:endParaRPr lang="en-US" sz="1600" dirty="0" smtClean="0">
              <a:solidFill>
                <a:schemeClr val="bg1"/>
              </a:solidFill>
            </a:endParaRPr>
          </a:p>
        </p:txBody>
      </p:sp>
      <p:sp>
        <p:nvSpPr>
          <p:cNvPr id="12" name="Right Brace 11"/>
          <p:cNvSpPr/>
          <p:nvPr/>
        </p:nvSpPr>
        <p:spPr>
          <a:xfrm>
            <a:off x="4876800" y="1981200"/>
            <a:ext cx="2057400" cy="533400"/>
          </a:xfrm>
          <a:prstGeom prst="rightBrac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chemeClr val="bg1"/>
              </a:solidFill>
            </a:endParaRPr>
          </a:p>
        </p:txBody>
      </p:sp>
      <p:sp>
        <p:nvSpPr>
          <p:cNvPr id="13" name="Right Brace 12"/>
          <p:cNvSpPr/>
          <p:nvPr/>
        </p:nvSpPr>
        <p:spPr>
          <a:xfrm>
            <a:off x="5029200" y="2819400"/>
            <a:ext cx="2057400" cy="533400"/>
          </a:xfrm>
          <a:prstGeom prst="rightBrac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chemeClr val="bg1"/>
              </a:solidFill>
            </a:endParaRPr>
          </a:p>
        </p:txBody>
      </p:sp>
      <p:sp>
        <p:nvSpPr>
          <p:cNvPr id="14" name="Right Brace 13"/>
          <p:cNvSpPr/>
          <p:nvPr/>
        </p:nvSpPr>
        <p:spPr>
          <a:xfrm>
            <a:off x="4953000" y="4495800"/>
            <a:ext cx="2286000" cy="838200"/>
          </a:xfrm>
          <a:prstGeom prst="rightBrac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chemeClr val="bg1"/>
              </a:solidFill>
            </a:endParaRPr>
          </a:p>
        </p:txBody>
      </p:sp>
      <p:sp>
        <p:nvSpPr>
          <p:cNvPr id="15" name="Right Brace 14"/>
          <p:cNvSpPr/>
          <p:nvPr/>
        </p:nvSpPr>
        <p:spPr>
          <a:xfrm>
            <a:off x="5029200" y="5867400"/>
            <a:ext cx="2057400" cy="533400"/>
          </a:xfrm>
          <a:prstGeom prst="rightBrac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chemeClr val="bg1"/>
              </a:solidFill>
            </a:endParaRPr>
          </a:p>
        </p:txBody>
      </p:sp>
      <p:cxnSp>
        <p:nvCxnSpPr>
          <p:cNvPr id="17" name="Straight Arrow Connector 16"/>
          <p:cNvCxnSpPr/>
          <p:nvPr/>
        </p:nvCxnSpPr>
        <p:spPr>
          <a:xfrm>
            <a:off x="3429000" y="3886200"/>
            <a:ext cx="3733800" cy="1588"/>
          </a:xfrm>
          <a:prstGeom prst="straightConnector1">
            <a:avLst/>
          </a:prstGeom>
          <a:ln>
            <a:solidFill>
              <a:schemeClr val="bg1"/>
            </a:solidFill>
            <a:tailEnd type="arrow"/>
          </a:ln>
        </p:spPr>
        <p:style>
          <a:lnRef idx="1">
            <a:schemeClr val="accent4"/>
          </a:lnRef>
          <a:fillRef idx="0">
            <a:schemeClr val="accent4"/>
          </a:fillRef>
          <a:effectRef idx="0">
            <a:schemeClr val="accent4"/>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mph" presetSubtype="0" fill="hold" nodeType="clickEffect">
                                  <p:stCondLst>
                                    <p:cond delay="0"/>
                                  </p:stCondLst>
                                  <p:childTnLst>
                                    <p:animScale>
                                      <p:cBhvr>
                                        <p:cTn id="11" dur="2000" fill="hold"/>
                                        <p:tgtEl>
                                          <p:spTgt spid="7">
                                            <p:txEl>
                                              <p:pRg st="0" end="0"/>
                                            </p:txEl>
                                          </p:spTgt>
                                        </p:tgtEl>
                                      </p:cBhvr>
                                      <p:by x="150000" y="150000"/>
                                    </p:animScale>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box(in)">
                                      <p:cBhvr>
                                        <p:cTn id="1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609600" y="381000"/>
            <a:ext cx="8229600" cy="5693866"/>
          </a:xfrm>
          <a:prstGeom prst="rect">
            <a:avLst/>
          </a:prstGeom>
          <a:noFill/>
        </p:spPr>
        <p:txBody>
          <a:bodyPr wrap="square" rtlCol="0">
            <a:spAutoFit/>
          </a:bodyPr>
          <a:lstStyle/>
          <a:p>
            <a:pPr marL="0" lvl="2"/>
            <a:r>
              <a:rPr lang="en-US" sz="2800" dirty="0" smtClean="0">
                <a:solidFill>
                  <a:srgbClr val="FFFF00"/>
                </a:solidFill>
                <a:latin typeface="Aharoni" pitchFamily="2" charset="-79"/>
                <a:cs typeface="Aharoni" pitchFamily="2" charset="-79"/>
              </a:rPr>
              <a:t>1.Purchasing :</a:t>
            </a:r>
            <a:r>
              <a:rPr lang="en-US" sz="2800" dirty="0" smtClean="0">
                <a:latin typeface="Aharoni" pitchFamily="2" charset="-79"/>
                <a:cs typeface="Aharoni" pitchFamily="2" charset="-79"/>
              </a:rPr>
              <a:t>- </a:t>
            </a:r>
          </a:p>
          <a:p>
            <a:r>
              <a:rPr lang="en-US" sz="2800" dirty="0" smtClean="0">
                <a:latin typeface="Aharoni" pitchFamily="2" charset="-79"/>
                <a:cs typeface="Aharoni" pitchFamily="2" charset="-79"/>
              </a:rPr>
              <a:t> </a:t>
            </a:r>
            <a:r>
              <a:rPr lang="en-US" sz="2800" b="1" dirty="0" smtClean="0">
                <a:solidFill>
                  <a:schemeClr val="bg1"/>
                </a:solidFill>
              </a:rPr>
              <a:t>Scientific purchasing means To purchase Right material at right time at right source from right quality with right terms and conditions  </a:t>
            </a:r>
            <a:endParaRPr lang="en-US" sz="2800" dirty="0" smtClean="0">
              <a:solidFill>
                <a:schemeClr val="bg1"/>
              </a:solidFill>
            </a:endParaRPr>
          </a:p>
          <a:p>
            <a:r>
              <a:rPr lang="en-US" sz="2800" b="1" dirty="0" smtClean="0">
                <a:solidFill>
                  <a:schemeClr val="bg1"/>
                </a:solidFill>
              </a:rPr>
              <a:t> Principles or Objectives or "7 R"S</a:t>
            </a:r>
            <a:endParaRPr lang="en-US" sz="2800" dirty="0" smtClean="0">
              <a:solidFill>
                <a:schemeClr val="bg1"/>
              </a:solidFill>
            </a:endParaRPr>
          </a:p>
          <a:p>
            <a:pPr marL="514350" lvl="0" indent="-514350">
              <a:buFont typeface="+mj-lt"/>
              <a:buAutoNum type="arabicPeriod"/>
            </a:pPr>
            <a:r>
              <a:rPr lang="en-US" sz="2800" b="1" dirty="0" smtClean="0">
                <a:solidFill>
                  <a:schemeClr val="bg1"/>
                </a:solidFill>
              </a:rPr>
              <a:t>Right quality</a:t>
            </a:r>
            <a:endParaRPr lang="en-US" sz="2800" dirty="0" smtClean="0">
              <a:solidFill>
                <a:schemeClr val="bg1"/>
              </a:solidFill>
            </a:endParaRPr>
          </a:p>
          <a:p>
            <a:pPr marL="514350" lvl="0" indent="-514350">
              <a:buFont typeface="+mj-lt"/>
              <a:buAutoNum type="arabicPeriod"/>
            </a:pPr>
            <a:r>
              <a:rPr lang="en-US" sz="2800" b="1" dirty="0" smtClean="0">
                <a:solidFill>
                  <a:schemeClr val="bg1"/>
                </a:solidFill>
              </a:rPr>
              <a:t>Right quantity</a:t>
            </a:r>
            <a:endParaRPr lang="en-US" sz="2800" dirty="0" smtClean="0">
              <a:solidFill>
                <a:schemeClr val="bg1"/>
              </a:solidFill>
            </a:endParaRPr>
          </a:p>
          <a:p>
            <a:pPr marL="514350" lvl="0" indent="-514350">
              <a:buFont typeface="+mj-lt"/>
              <a:buAutoNum type="arabicPeriod"/>
            </a:pPr>
            <a:r>
              <a:rPr lang="en-US" sz="2800" b="1" dirty="0" smtClean="0">
                <a:solidFill>
                  <a:schemeClr val="bg1"/>
                </a:solidFill>
              </a:rPr>
              <a:t>Right Price</a:t>
            </a:r>
            <a:endParaRPr lang="en-US" sz="2800" dirty="0" smtClean="0">
              <a:solidFill>
                <a:schemeClr val="bg1"/>
              </a:solidFill>
            </a:endParaRPr>
          </a:p>
          <a:p>
            <a:pPr marL="514350" lvl="0" indent="-514350">
              <a:buFont typeface="+mj-lt"/>
              <a:buAutoNum type="arabicPeriod"/>
            </a:pPr>
            <a:r>
              <a:rPr lang="en-US" sz="2800" b="1" dirty="0" smtClean="0">
                <a:solidFill>
                  <a:schemeClr val="bg1"/>
                </a:solidFill>
              </a:rPr>
              <a:t>Right Place                                                     Q</a:t>
            </a:r>
            <a:r>
              <a:rPr lang="en-US" sz="2800" b="1" baseline="30000" dirty="0" smtClean="0">
                <a:solidFill>
                  <a:schemeClr val="bg1"/>
                </a:solidFill>
              </a:rPr>
              <a:t>2 </a:t>
            </a:r>
            <a:r>
              <a:rPr lang="en-US" sz="2800" b="1" dirty="0" smtClean="0">
                <a:solidFill>
                  <a:schemeClr val="bg1"/>
                </a:solidFill>
              </a:rPr>
              <a:t> P</a:t>
            </a:r>
            <a:r>
              <a:rPr lang="en-US" sz="2800" b="1" baseline="30000" dirty="0" smtClean="0">
                <a:solidFill>
                  <a:schemeClr val="bg1"/>
                </a:solidFill>
              </a:rPr>
              <a:t>2  </a:t>
            </a:r>
            <a:r>
              <a:rPr lang="en-US" sz="2800" b="1" dirty="0" smtClean="0">
                <a:solidFill>
                  <a:schemeClr val="bg1"/>
                </a:solidFill>
              </a:rPr>
              <a:t>T</a:t>
            </a:r>
            <a:r>
              <a:rPr lang="en-US" sz="2800" b="1" baseline="30000" dirty="0" smtClean="0">
                <a:solidFill>
                  <a:schemeClr val="bg1"/>
                </a:solidFill>
              </a:rPr>
              <a:t>2 </a:t>
            </a:r>
            <a:r>
              <a:rPr lang="en-US" sz="2800" b="1" dirty="0" smtClean="0">
                <a:solidFill>
                  <a:schemeClr val="bg1"/>
                </a:solidFill>
              </a:rPr>
              <a:t> S</a:t>
            </a:r>
            <a:endParaRPr lang="en-US" sz="2800" dirty="0" smtClean="0">
              <a:solidFill>
                <a:schemeClr val="bg1"/>
              </a:solidFill>
            </a:endParaRPr>
          </a:p>
          <a:p>
            <a:pPr marL="514350" lvl="0" indent="-514350">
              <a:buFont typeface="+mj-lt"/>
              <a:buAutoNum type="arabicPeriod"/>
            </a:pPr>
            <a:r>
              <a:rPr lang="en-US" sz="2800" b="1" dirty="0" smtClean="0">
                <a:solidFill>
                  <a:schemeClr val="bg1"/>
                </a:solidFill>
              </a:rPr>
              <a:t>Right Time </a:t>
            </a:r>
            <a:endParaRPr lang="en-US" sz="2800" dirty="0" smtClean="0">
              <a:solidFill>
                <a:schemeClr val="bg1"/>
              </a:solidFill>
            </a:endParaRPr>
          </a:p>
          <a:p>
            <a:pPr marL="514350" lvl="0" indent="-514350">
              <a:buFont typeface="+mj-lt"/>
              <a:buAutoNum type="arabicPeriod"/>
            </a:pPr>
            <a:r>
              <a:rPr lang="en-US" sz="2800" b="1" dirty="0" smtClean="0">
                <a:solidFill>
                  <a:schemeClr val="bg1"/>
                </a:solidFill>
              </a:rPr>
              <a:t>Right Transport</a:t>
            </a:r>
            <a:endParaRPr lang="en-US" sz="2800" dirty="0" smtClean="0">
              <a:solidFill>
                <a:schemeClr val="bg1"/>
              </a:solidFill>
            </a:endParaRPr>
          </a:p>
          <a:p>
            <a:pPr marL="514350" indent="-514350">
              <a:buFont typeface="+mj-lt"/>
              <a:buAutoNum type="arabicPeriod"/>
            </a:pPr>
            <a:r>
              <a:rPr lang="en-US" sz="2800" b="1" dirty="0" smtClean="0">
                <a:solidFill>
                  <a:schemeClr val="bg1"/>
                </a:solidFill>
              </a:rPr>
              <a:t>Right Source</a:t>
            </a:r>
            <a:endParaRPr lang="en-US" sz="2800" dirty="0" smtClean="0">
              <a:solidFill>
                <a:schemeClr val="bg1"/>
              </a:solidFill>
              <a:latin typeface="Aharoni" pitchFamily="2" charset="-79"/>
              <a:cs typeface="Aharoni" pitchFamily="2" charset="-79"/>
            </a:endParaRPr>
          </a:p>
          <a:p>
            <a:pPr>
              <a:buFont typeface="Wingdings" pitchFamily="2" charset="2"/>
              <a:buChar char="v"/>
            </a:pPr>
            <a:endParaRPr lang="en-US" sz="2800" dirty="0">
              <a:solidFill>
                <a:schemeClr val="bg1"/>
              </a:solidFill>
              <a:latin typeface="Aharoni" pitchFamily="2" charset="-79"/>
              <a:cs typeface="Aharoni" pitchFamily="2" charset="-79"/>
            </a:endParaRPr>
          </a:p>
        </p:txBody>
      </p:sp>
      <p:sp>
        <p:nvSpPr>
          <p:cNvPr id="4" name="Right Brace 3"/>
          <p:cNvSpPr/>
          <p:nvPr/>
        </p:nvSpPr>
        <p:spPr>
          <a:xfrm>
            <a:off x="4800600" y="2743200"/>
            <a:ext cx="2286000" cy="2819400"/>
          </a:xfrm>
          <a:prstGeom prst="rightBrac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1371600" y="1524000"/>
            <a:ext cx="6858000" cy="4401205"/>
          </a:xfrm>
          <a:prstGeom prst="rect">
            <a:avLst/>
          </a:prstGeom>
          <a:noFill/>
        </p:spPr>
        <p:txBody>
          <a:bodyPr wrap="square" rtlCol="0">
            <a:spAutoFit/>
          </a:bodyPr>
          <a:lstStyle/>
          <a:p>
            <a:pPr marL="0" lvl="2"/>
            <a:r>
              <a:rPr lang="en-US" sz="2800" dirty="0" smtClean="0">
                <a:solidFill>
                  <a:srgbClr val="FFFF00"/>
                </a:solidFill>
                <a:latin typeface="Aharoni" pitchFamily="2" charset="-79"/>
                <a:cs typeface="Aharoni" pitchFamily="2" charset="-79"/>
              </a:rPr>
              <a:t>2. Production planning and control:</a:t>
            </a:r>
            <a:r>
              <a:rPr lang="en-US" sz="2800" dirty="0" smtClean="0">
                <a:latin typeface="Aharoni" pitchFamily="2" charset="-79"/>
                <a:cs typeface="Aharoni" pitchFamily="2" charset="-79"/>
              </a:rPr>
              <a:t>-</a:t>
            </a:r>
          </a:p>
          <a:p>
            <a:pPr marL="0" lvl="2">
              <a:buFont typeface="Wingdings" pitchFamily="2" charset="2"/>
              <a:buChar char="Ø"/>
            </a:pPr>
            <a:r>
              <a:rPr lang="en-US" sz="2800" dirty="0" smtClean="0">
                <a:solidFill>
                  <a:schemeClr val="bg1"/>
                </a:solidFill>
                <a:latin typeface="Aharoni" pitchFamily="2" charset="-79"/>
                <a:cs typeface="Aharoni" pitchFamily="2" charset="-79"/>
              </a:rPr>
              <a:t>Material Management is focused on production planning system as per the demand created in market .</a:t>
            </a:r>
          </a:p>
          <a:p>
            <a:pPr marL="0" lvl="2"/>
            <a:endParaRPr lang="en-US" sz="2800" dirty="0" smtClean="0">
              <a:latin typeface="Aharoni" pitchFamily="2" charset="-79"/>
              <a:cs typeface="Aharoni" pitchFamily="2" charset="-79"/>
            </a:endParaRPr>
          </a:p>
          <a:p>
            <a:pPr marL="0" lvl="2"/>
            <a:endParaRPr lang="en-US" sz="2800" dirty="0" smtClean="0">
              <a:latin typeface="Aharoni" pitchFamily="2" charset="-79"/>
              <a:cs typeface="Aharoni" pitchFamily="2" charset="-79"/>
            </a:endParaRPr>
          </a:p>
          <a:p>
            <a:pPr marL="0" lvl="2">
              <a:buFont typeface="Wingdings" pitchFamily="2" charset="2"/>
              <a:buChar char="Ø"/>
            </a:pPr>
            <a:r>
              <a:rPr lang="en-US" sz="2800" dirty="0" smtClean="0">
                <a:solidFill>
                  <a:schemeClr val="bg1"/>
                </a:solidFill>
                <a:latin typeface="Aharoni" pitchFamily="2" charset="-79"/>
                <a:cs typeface="Aharoni" pitchFamily="2" charset="-79"/>
              </a:rPr>
              <a:t>It is systematic process to controlling material cost and control at the buying right material at right time  </a:t>
            </a:r>
          </a:p>
          <a:p>
            <a:r>
              <a:rPr lang="en-US" sz="2800" dirty="0" smtClean="0">
                <a:solidFill>
                  <a:schemeClr val="bg1"/>
                </a:solidFill>
                <a:latin typeface="Aharoni" pitchFamily="2" charset="-79"/>
                <a:cs typeface="Aharoni" pitchFamily="2" charset="-79"/>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1371600" y="1524000"/>
            <a:ext cx="6858000" cy="3970318"/>
          </a:xfrm>
          <a:prstGeom prst="rect">
            <a:avLst/>
          </a:prstGeom>
          <a:noFill/>
        </p:spPr>
        <p:txBody>
          <a:bodyPr wrap="square" rtlCol="0">
            <a:spAutoFit/>
          </a:bodyPr>
          <a:lstStyle/>
          <a:p>
            <a:pPr marL="0" lvl="2"/>
            <a:r>
              <a:rPr lang="en-US" sz="2800" dirty="0" smtClean="0">
                <a:solidFill>
                  <a:srgbClr val="FFFF00"/>
                </a:solidFill>
                <a:latin typeface="Aharoni" pitchFamily="2" charset="-79"/>
                <a:cs typeface="Aharoni" pitchFamily="2" charset="-79"/>
              </a:rPr>
              <a:t>3. Packing and Packaging:</a:t>
            </a:r>
            <a:r>
              <a:rPr lang="en-US" sz="2800" dirty="0" smtClean="0">
                <a:latin typeface="Aharoni" pitchFamily="2" charset="-79"/>
                <a:cs typeface="Aharoni" pitchFamily="2" charset="-79"/>
              </a:rPr>
              <a:t>-</a:t>
            </a:r>
          </a:p>
          <a:p>
            <a:pPr marL="0" lvl="2">
              <a:buFont typeface="Wingdings" pitchFamily="2" charset="2"/>
              <a:buChar char="Ø"/>
            </a:pPr>
            <a:r>
              <a:rPr lang="en-US" sz="2800" dirty="0" smtClean="0">
                <a:solidFill>
                  <a:schemeClr val="bg1"/>
                </a:solidFill>
                <a:latin typeface="Aharoni" pitchFamily="2" charset="-79"/>
                <a:cs typeface="Aharoni" pitchFamily="2" charset="-79"/>
              </a:rPr>
              <a:t>Packing means to protect /cover the products </a:t>
            </a:r>
          </a:p>
          <a:p>
            <a:pPr marL="0" lvl="2">
              <a:buFont typeface="Wingdings" pitchFamily="2" charset="2"/>
              <a:buChar char="Ø"/>
            </a:pPr>
            <a:r>
              <a:rPr lang="en-US" sz="2800" dirty="0" smtClean="0">
                <a:solidFill>
                  <a:schemeClr val="bg1"/>
                </a:solidFill>
                <a:latin typeface="Aharoni" pitchFamily="2" charset="-79"/>
                <a:cs typeface="Aharoni" pitchFamily="2" charset="-79"/>
              </a:rPr>
              <a:t>Packaging means not only protect or cover the products but also providing all information, easy to handle as well as doing the advertising to attract the attention of Audience  </a:t>
            </a:r>
          </a:p>
          <a:p>
            <a:r>
              <a:rPr lang="en-US" sz="2800" dirty="0" smtClean="0">
                <a:latin typeface="Aharoni" pitchFamily="2" charset="-79"/>
                <a:cs typeface="Aharoni" pitchFamily="2" charset="-79"/>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1371600" y="1524000"/>
            <a:ext cx="6858000" cy="3539430"/>
          </a:xfrm>
          <a:prstGeom prst="rect">
            <a:avLst/>
          </a:prstGeom>
          <a:noFill/>
        </p:spPr>
        <p:txBody>
          <a:bodyPr wrap="square" rtlCol="0">
            <a:spAutoFit/>
          </a:bodyPr>
          <a:lstStyle/>
          <a:p>
            <a:pPr marL="0" lvl="2"/>
            <a:r>
              <a:rPr lang="en-US" sz="2800" dirty="0" smtClean="0">
                <a:solidFill>
                  <a:srgbClr val="FFFF00"/>
                </a:solidFill>
                <a:latin typeface="Aharoni" pitchFamily="2" charset="-79"/>
                <a:cs typeface="Aharoni" pitchFamily="2" charset="-79"/>
              </a:rPr>
              <a:t>4. Customs :- </a:t>
            </a:r>
            <a:endParaRPr lang="en-US" sz="2800" dirty="0" smtClean="0">
              <a:latin typeface="Aharoni" pitchFamily="2" charset="-79"/>
              <a:cs typeface="Aharoni" pitchFamily="2" charset="-79"/>
            </a:endParaRPr>
          </a:p>
          <a:p>
            <a:r>
              <a:rPr lang="en-US" sz="2800" dirty="0" smtClean="0">
                <a:latin typeface="Aharoni" pitchFamily="2" charset="-79"/>
                <a:cs typeface="Aharoni" pitchFamily="2" charset="-79"/>
              </a:rPr>
              <a:t> </a:t>
            </a:r>
            <a:r>
              <a:rPr lang="en-US" sz="2800" dirty="0" smtClean="0">
                <a:solidFill>
                  <a:schemeClr val="bg1"/>
                </a:solidFill>
                <a:latin typeface="Aharoni" pitchFamily="2" charset="-79"/>
                <a:cs typeface="Aharoni" pitchFamily="2" charset="-79"/>
              </a:rPr>
              <a:t>Purchasing raw materials or essential input for the production purposes  form outside countries .</a:t>
            </a:r>
          </a:p>
          <a:p>
            <a:r>
              <a:rPr lang="en-US" sz="2800" dirty="0" smtClean="0">
                <a:solidFill>
                  <a:schemeClr val="bg1"/>
                </a:solidFill>
                <a:latin typeface="Aharoni" pitchFamily="2" charset="-79"/>
                <a:cs typeface="Aharoni" pitchFamily="2" charset="-79"/>
              </a:rPr>
              <a:t>At the Dockyard or Airport , we have to pay custom duty </a:t>
            </a:r>
          </a:p>
          <a:p>
            <a:r>
              <a:rPr lang="en-US" sz="2800" dirty="0" smtClean="0">
                <a:solidFill>
                  <a:schemeClr val="bg1"/>
                </a:solidFill>
                <a:latin typeface="Aharoni" pitchFamily="2" charset="-79"/>
                <a:cs typeface="Aharoni" pitchFamily="2" charset="-79"/>
              </a:rPr>
              <a:t>Like :- Freight duty/ Customer Duty/ insurance / dockyard charges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1371600" y="1524000"/>
            <a:ext cx="6858000" cy="3970318"/>
          </a:xfrm>
          <a:prstGeom prst="rect">
            <a:avLst/>
          </a:prstGeom>
          <a:noFill/>
        </p:spPr>
        <p:txBody>
          <a:bodyPr wrap="square" rtlCol="0">
            <a:spAutoFit/>
          </a:bodyPr>
          <a:lstStyle/>
          <a:p>
            <a:pPr marL="0" lvl="2"/>
            <a:r>
              <a:rPr lang="en-US" sz="2800" dirty="0" smtClean="0">
                <a:solidFill>
                  <a:srgbClr val="FFFF00"/>
                </a:solidFill>
                <a:latin typeface="Aharoni" pitchFamily="2" charset="-79"/>
                <a:cs typeface="Aharoni" pitchFamily="2" charset="-79"/>
              </a:rPr>
              <a:t>5. Customer service:-</a:t>
            </a:r>
          </a:p>
          <a:p>
            <a:pPr marL="0" lvl="2">
              <a:buFont typeface="Wingdings" pitchFamily="2" charset="2"/>
              <a:buChar char="Ø"/>
            </a:pPr>
            <a:r>
              <a:rPr lang="en-US" sz="2800" dirty="0" smtClean="0">
                <a:solidFill>
                  <a:schemeClr val="bg1"/>
                </a:solidFill>
                <a:latin typeface="Aharoni" pitchFamily="2" charset="-79"/>
                <a:cs typeface="Aharoni" pitchFamily="2" charset="-79"/>
              </a:rPr>
              <a:t>Customers are the king of Market</a:t>
            </a:r>
          </a:p>
          <a:p>
            <a:pPr marL="0" lvl="2"/>
            <a:r>
              <a:rPr lang="en-US" sz="2800" dirty="0" smtClean="0">
                <a:solidFill>
                  <a:schemeClr val="bg1"/>
                </a:solidFill>
                <a:latin typeface="Aharoni" pitchFamily="2" charset="-79"/>
                <a:cs typeface="Aharoni" pitchFamily="2" charset="-79"/>
              </a:rPr>
              <a:t>Without customers no one survive</a:t>
            </a:r>
          </a:p>
          <a:p>
            <a:pPr marL="0" lvl="2"/>
            <a:r>
              <a:rPr lang="en-US" sz="2800" dirty="0" smtClean="0">
                <a:solidFill>
                  <a:schemeClr val="bg1"/>
                </a:solidFill>
                <a:latin typeface="Aharoni" pitchFamily="2" charset="-79"/>
                <a:cs typeface="Aharoni" pitchFamily="2" charset="-79"/>
              </a:rPr>
              <a:t>Provide goods &amp; services as per the requirement of customers.</a:t>
            </a:r>
          </a:p>
          <a:p>
            <a:pPr marL="0" lvl="2">
              <a:buFont typeface="Wingdings" pitchFamily="2" charset="2"/>
              <a:buChar char="Ø"/>
            </a:pPr>
            <a:r>
              <a:rPr lang="en-US" sz="2800" dirty="0" smtClean="0">
                <a:solidFill>
                  <a:schemeClr val="bg1"/>
                </a:solidFill>
                <a:latin typeface="Aharoni" pitchFamily="2" charset="-79"/>
                <a:cs typeface="Aharoni" pitchFamily="2" charset="-79"/>
              </a:rPr>
              <a:t>Under the holistic approach of customers  are the priority factors for all the business   </a:t>
            </a:r>
          </a:p>
          <a:p>
            <a:r>
              <a:rPr lang="en-US" sz="2800" dirty="0" smtClean="0">
                <a:solidFill>
                  <a:schemeClr val="bg1"/>
                </a:solidFill>
                <a:latin typeface="Aharoni" pitchFamily="2" charset="-79"/>
                <a:cs typeface="Aharoni" pitchFamily="2" charset="-79"/>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828</TotalTime>
  <Words>825</Words>
  <Application>Microsoft Office PowerPoint</Application>
  <PresentationFormat>On-screen Show (4:3)</PresentationFormat>
  <Paragraphs>165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80</cp:revision>
  <dcterms:created xsi:type="dcterms:W3CDTF">2020-06-02T07:05:21Z</dcterms:created>
  <dcterms:modified xsi:type="dcterms:W3CDTF">2021-09-22T04:54:34Z</dcterms:modified>
</cp:coreProperties>
</file>